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media/image8.png" ContentType="image/png"/>
  <Override PartName="/ppt/media/image6.png" ContentType="image/png"/>
  <Override PartName="/ppt/media/image7.wmf" ContentType="image/x-wmf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4" name="" descr="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5" name="" descr=""/>
          <p:cNvPicPr/>
          <p:nvPr/>
        </p:nvPicPr>
        <p:blipFill>
          <a:blip r:embed="rId3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Imagem 6" descr=""/>
          <p:cNvPicPr/>
          <p:nvPr/>
        </p:nvPicPr>
        <p:blipFill>
          <a:blip r:embed="rId2"/>
          <a:stretch/>
        </p:blipFill>
        <p:spPr>
          <a:xfrm>
            <a:off x="0" y="1080"/>
            <a:ext cx="12193560" cy="685656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pt-BR">
                <a:latin typeface="Calibri"/>
              </a:rPr>
              <a:t>Clique para editar o formato do texto do título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t-BR" sz="2800"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000"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7.º nível da estrutura de tópicos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7.º nível da estrutura de tópicosEditar estilos de texto Mestre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pt-BR" sz="2400" strike="noStrike">
                <a:solidFill>
                  <a:srgbClr val="000000"/>
                </a:solidFill>
                <a:latin typeface="Calibri"/>
              </a:rPr>
              <a:t>Segundo nível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pt-BR" sz="2000" strike="noStrike">
                <a:solidFill>
                  <a:srgbClr val="000000"/>
                </a:solidFill>
                <a:latin typeface="Calibri"/>
              </a:rPr>
              <a:t>Terceiro nível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pt-BR" strike="noStrike">
                <a:solidFill>
                  <a:srgbClr val="000000"/>
                </a:solidFill>
                <a:latin typeface="Calibri"/>
              </a:rPr>
              <a:t>Quarto nível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pt-BR" strike="noStrike">
                <a:solidFill>
                  <a:srgbClr val="000000"/>
                </a:solidFill>
                <a:latin typeface="Calibri"/>
              </a:rPr>
              <a:t>Quinto nível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1200" strike="noStrike">
                <a:solidFill>
                  <a:srgbClr val="8b8b8b"/>
                </a:solidFill>
                <a:latin typeface="Calibri"/>
              </a:rPr>
              <a:t>26/09/18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80D72AD-1931-48A1-A481-641AE8566A53}" type="slidenum">
              <a:rPr lang="pt-BR" sz="1200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384120" y="999360"/>
            <a:ext cx="10816560" cy="97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9600" strike="noStrike">
                <a:solidFill>
                  <a:srgbClr val="000000"/>
                </a:solidFill>
                <a:latin typeface="Calibri"/>
              </a:rPr>
              <a:t>PUBLICIZAÇÃO DAS UNIDADES DE SAÚDE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8000" strike="noStrike">
                <a:solidFill>
                  <a:srgbClr val="000000"/>
                </a:solidFill>
                <a:latin typeface="Arial Rounded MT Bold"/>
              </a:rPr>
              <a:t>A) MODALIDADES DE GESTÃO  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sp>
        <p:nvSpPr>
          <p:cNvPr id="77" name="CustomShape 2"/>
          <p:cNvSpPr/>
          <p:nvPr/>
        </p:nvSpPr>
        <p:spPr>
          <a:xfrm>
            <a:off x="640080" y="2127240"/>
            <a:ext cx="10305000" cy="454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2000" strike="noStrike">
                <a:solidFill>
                  <a:srgbClr val="000000"/>
                </a:solidFill>
                <a:latin typeface="Calibri"/>
              </a:rPr>
              <a:t>A.1) GESTÃO INDIRETA INTEGRAL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2000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1" lang="pt-BR" sz="2000" strike="noStrike">
                <a:solidFill>
                  <a:srgbClr val="000000"/>
                </a:solidFill>
                <a:latin typeface="Calibri"/>
              </a:rPr>
              <a:t>Gestão, operacionalização e execução das ações e serviços de saúde...”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2000" strike="noStrike">
                <a:solidFill>
                  <a:srgbClr val="000000"/>
                </a:solidFill>
                <a:latin typeface="Calibri"/>
              </a:rPr>
              <a:t>A.2) GESTÃO INDIRETA PARCIAL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2000" strike="noStrike">
                <a:solidFill>
                  <a:srgbClr val="000000"/>
                </a:solidFill>
                <a:latin typeface="Calibri"/>
              </a:rPr>
              <a:t>“ </a:t>
            </a:r>
            <a:r>
              <a:rPr b="1" lang="pt-BR" sz="2000" strike="noStrike">
                <a:solidFill>
                  <a:srgbClr val="000000"/>
                </a:solidFill>
                <a:latin typeface="Calibri"/>
              </a:rPr>
              <a:t>Gerenciamento clínico-operacional das unidades”</a:t>
            </a:r>
            <a:r>
              <a:rPr b="1" lang="pt-BR" sz="2000" strike="noStrike">
                <a:solidFill>
                  <a:srgbClr val="000000"/>
                </a:solidFill>
                <a:latin typeface="Calibri"/>
              </a:rPr>
              <a:t>	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2000" strike="noStrike">
                <a:solidFill>
                  <a:srgbClr val="000000"/>
                </a:solidFill>
                <a:latin typeface="Calibri"/>
              </a:rPr>
              <a:t>NOMENCLATURA UTILIZADA – GERENCIAMENTO COMPLEMENTAR </a:t>
            </a:r>
            <a:endParaRPr/>
          </a:p>
          <a:p>
            <a:pPr>
              <a:lnSpc>
                <a:spcPct val="100000"/>
              </a:lnSpc>
            </a:pPr>
            <a:r>
              <a:rPr b="1" lang="pt-BR" sz="2000" strike="noStrike">
                <a:solidFill>
                  <a:srgbClr val="000000"/>
                </a:solidFill>
                <a:latin typeface="Calibri"/>
              </a:rPr>
              <a:t>                           </a:t>
            </a:r>
            <a:r>
              <a:rPr b="1" lang="pt-BR" sz="2000" strike="noStrike">
                <a:solidFill>
                  <a:srgbClr val="000000"/>
                </a:solidFill>
                <a:latin typeface="Calibri"/>
              </a:rPr>
              <a:t>(Art. 199, §1º, CF/88 X Lei 9637/98)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trike="noStrike">
                <a:solidFill>
                  <a:srgbClr val="000000"/>
                </a:solidFill>
                <a:latin typeface="Calibri"/>
              </a:rPr>
              <a:t>Art. 199. A assistência à saúde é livre à iniciativa privada.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trike="noStrike">
                <a:solidFill>
                  <a:srgbClr val="000000"/>
                </a:solidFill>
                <a:latin typeface="Calibri"/>
              </a:rPr>
              <a:t>§ 1º - As instituições privadas poderão participar de </a:t>
            </a:r>
            <a:r>
              <a:rPr b="1" lang="pt-BR" strike="noStrike">
                <a:solidFill>
                  <a:srgbClr val="000000"/>
                </a:solidFill>
                <a:latin typeface="Calibri"/>
              </a:rPr>
              <a:t>forma complementar </a:t>
            </a:r>
            <a:r>
              <a:rPr lang="pt-BR" strike="noStrike">
                <a:solidFill>
                  <a:srgbClr val="000000"/>
                </a:solidFill>
                <a:latin typeface="Calibri"/>
              </a:rPr>
              <a:t>do sistema único de saúde, segundo diretrizes deste, </a:t>
            </a:r>
            <a:r>
              <a:rPr b="1" lang="pt-BR" strike="noStrike">
                <a:solidFill>
                  <a:srgbClr val="000000"/>
                </a:solidFill>
                <a:latin typeface="Calibri"/>
              </a:rPr>
              <a:t>mediante contrato de direito público ou convênio</a:t>
            </a:r>
            <a:r>
              <a:rPr lang="pt-BR" strike="noStrike">
                <a:solidFill>
                  <a:srgbClr val="000000"/>
                </a:solidFill>
                <a:latin typeface="Calibri"/>
              </a:rPr>
              <a:t>, tendo preferência as entidades filantrópicas e as sem fins lucrativos.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lang="pt-BR" sz="2400" strike="noStrike">
                <a:solidFill>
                  <a:srgbClr val="000000"/>
                </a:solidFill>
                <a:latin typeface="Arial Rounded MT Bold"/>
              </a:rPr>
              <a:t>
</a:t>
            </a:r>
            <a:r>
              <a:rPr lang="pt-BR" sz="2400" strike="noStrike">
                <a:solidFill>
                  <a:srgbClr val="000000"/>
                </a:solidFill>
                <a:latin typeface="Arial Rounded MT Bold"/>
              </a:rPr>
              <a:t>
</a:t>
            </a:r>
            <a:r>
              <a:rPr lang="pt-BR" sz="2400" strike="noStrike">
                <a:solidFill>
                  <a:srgbClr val="000000"/>
                </a:solidFill>
                <a:latin typeface="Arial Rounded MT Bold"/>
              </a:rPr>
              <a:t>
</a:t>
            </a:r>
            <a:r>
              <a:rPr lang="pt-BR" sz="2400" strike="noStrike">
                <a:solidFill>
                  <a:srgbClr val="000000"/>
                </a:solidFill>
                <a:latin typeface="Arial Rounded MT Bold"/>
              </a:rPr>
              <a:t>
</a:t>
            </a:r>
            <a:r>
              <a:rPr lang="pt-BR" sz="2400" strike="noStrike">
                <a:solidFill>
                  <a:srgbClr val="000000"/>
                </a:solidFill>
                <a:latin typeface="Arial Rounded MT Bold"/>
              </a:rPr>
              <a:t>     </a:t>
            </a:r>
            <a:r>
              <a:rPr lang="pt-BR" sz="2400" strike="noStrike">
                <a:solidFill>
                  <a:srgbClr val="000000"/>
                </a:solidFill>
                <a:latin typeface="Arial Rounded MT Bold"/>
              </a:rPr>
              <a:t>
</a:t>
            </a:r>
            <a:r>
              <a:rPr lang="pt-BR" sz="2400" strike="noStrike">
                <a:solidFill>
                  <a:srgbClr val="000000"/>
                </a:solidFill>
                <a:latin typeface="Arial Rounded MT Bold"/>
              </a:rPr>
              <a:t>
</a:t>
            </a:r>
            <a:r>
              <a:rPr lang="pt-BR" sz="2400" strike="noStrike">
                <a:solidFill>
                  <a:srgbClr val="000000"/>
                </a:solidFill>
                <a:latin typeface="Arial Rounded MT Bold"/>
              </a:rPr>
              <a:t>
</a:t>
            </a:r>
            <a:r>
              <a:rPr lang="pt-BR" sz="2400" strike="noStrike">
                <a:solidFill>
                  <a:srgbClr val="000000"/>
                </a:solidFill>
                <a:latin typeface="Arial Rounded MT Bold"/>
              </a:rPr>
              <a:t>b) Superfaturamento nos Contratos de Publicização</a:t>
            </a:r>
            <a:r>
              <a:rPr lang="pt-BR" sz="2400" strike="noStrike">
                <a:solidFill>
                  <a:srgbClr val="000000"/>
                </a:solidFill>
                <a:latin typeface="Arial Rounded MT Bold"/>
              </a:rPr>
              <a:t>
</a:t>
            </a:r>
            <a:r>
              <a:rPr lang="pt-BR" sz="2400" strike="noStrike">
                <a:solidFill>
                  <a:srgbClr val="000000"/>
                </a:solidFill>
                <a:latin typeface="Arial Rounded MT Bold"/>
              </a:rPr>
              <a:t>
</a:t>
            </a:r>
            <a:r>
              <a:rPr lang="pt-BR" sz="2400" strike="noStrike">
                <a:solidFill>
                  <a:srgbClr val="000000"/>
                </a:solidFill>
                <a:latin typeface="Arial Rounded MT Bold"/>
              </a:rPr>
              <a:t>
</a:t>
            </a:r>
            <a:r>
              <a:rPr b="1" lang="pt-BR" sz="2400" strike="noStrike">
                <a:solidFill>
                  <a:srgbClr val="000000"/>
                </a:solidFill>
                <a:latin typeface="Calibri Light"/>
              </a:rPr>
              <a:t>PLANILHA DE PREÇOS</a:t>
            </a:r>
            <a:r>
              <a:rPr b="1" lang="pt-BR" sz="2400" strike="noStrike">
                <a:solidFill>
                  <a:srgbClr val="000000"/>
                </a:solidFill>
                <a:latin typeface="Arial Rounded MT Bold"/>
              </a:rPr>
              <a:t>
</a:t>
            </a:r>
            <a:r>
              <a:rPr b="1" lang="pt-BR" sz="2400" strike="noStrike">
                <a:solidFill>
                  <a:srgbClr val="000000"/>
                </a:solidFill>
                <a:latin typeface="Arial Rounded MT Bold"/>
              </a:rPr>
              <a:t>
</a:t>
            </a:r>
            <a:r>
              <a:rPr b="1" lang="pt-BR" sz="2400" strike="noStrike">
                <a:solidFill>
                  <a:srgbClr val="000000"/>
                </a:solidFill>
                <a:latin typeface="Arial Rounded MT Bold"/>
              </a:rPr>
              <a:t>
</a:t>
            </a:r>
            <a:r>
              <a:rPr b="1" lang="pt-BR" sz="2400" strike="noStrike">
                <a:solidFill>
                  <a:srgbClr val="000000"/>
                </a:solidFill>
                <a:latin typeface="Arial Rounded MT Bold"/>
              </a:rPr>
              <a:t>
</a:t>
            </a:r>
            <a:r>
              <a:rPr b="1" lang="pt-BR" sz="2400" strike="noStrike">
                <a:solidFill>
                  <a:srgbClr val="000000"/>
                </a:solidFill>
                <a:latin typeface="Arial Rounded MT Bold"/>
              </a:rPr>
              <a:t>
</a:t>
            </a:r>
            <a:endParaRPr/>
          </a:p>
        </p:txBody>
      </p:sp>
      <p:sp>
        <p:nvSpPr>
          <p:cNvPr id="79" name="CustomShape 2"/>
          <p:cNvSpPr/>
          <p:nvPr/>
        </p:nvSpPr>
        <p:spPr>
          <a:xfrm>
            <a:off x="754920" y="497880"/>
            <a:ext cx="10520280" cy="105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8000" strike="noStrike">
                <a:solidFill>
                  <a:srgbClr val="000000"/>
                </a:solidFill>
                <a:latin typeface="Arial Rounded MT Bold"/>
              </a:rPr>
              <a:t>    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pic>
        <p:nvPicPr>
          <p:cNvPr id="80" name="Imagem 5" descr=""/>
          <p:cNvPicPr/>
          <p:nvPr/>
        </p:nvPicPr>
        <p:blipFill>
          <a:blip r:embed="rId1"/>
          <a:stretch/>
        </p:blipFill>
        <p:spPr>
          <a:xfrm>
            <a:off x="1965600" y="2014920"/>
            <a:ext cx="8260560" cy="4053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394920" y="1314360"/>
            <a:ext cx="10816560" cy="848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sp>
        <p:nvSpPr>
          <p:cNvPr id="82" name="CustomShape 2"/>
          <p:cNvSpPr/>
          <p:nvPr/>
        </p:nvSpPr>
        <p:spPr>
          <a:xfrm>
            <a:off x="394920" y="934920"/>
            <a:ext cx="10237320" cy="5243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pt-BR" sz="2000" strike="noStrike">
                <a:solidFill>
                  <a:srgbClr val="000000"/>
                </a:solidFill>
                <a:latin typeface="Arial Rounded MT Bold"/>
              </a:rPr>
              <a:t>B) SUPERFATURAMENTO NOS CONTRATOS DE PUBLICIZAÇÃO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2000" strike="noStrike">
                <a:solidFill>
                  <a:srgbClr val="000000"/>
                </a:solidFill>
                <a:latin typeface="Arial Rounded MT Bold"/>
              </a:rPr>
              <a:t>B.1) INCLUSÃO NA PROPOSTA DE PREÇO DE ENCARGOS SOCIAIS/TRABALHISTAS NÃO RECOLHIDOS PELA CONTRATADA.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Wingdings" charset="2"/>
              <a:buChar char=""/>
            </a:pPr>
            <a:r>
              <a:rPr lang="pt-BR" sz="2000" strike="noStrike">
                <a:solidFill>
                  <a:srgbClr val="000000"/>
                </a:solidFill>
                <a:latin typeface="Arial Rounded MT Bold"/>
              </a:rPr>
              <a:t>FOLHA DE FUNCIONÁRIOS DAS ENTIDADES (Celetistas)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83" name="Table 3"/>
          <p:cNvGraphicFramePr/>
          <p:nvPr/>
        </p:nvGraphicFramePr>
        <p:xfrm>
          <a:off x="5446800" y="3637080"/>
          <a:ext cx="4876560" cy="2776680"/>
        </p:xfrm>
        <a:graphic>
          <a:graphicData uri="http://schemas.openxmlformats.org/drawingml/2006/table">
            <a:tbl>
              <a:tblPr/>
              <a:tblGrid>
                <a:gridCol w="4876560"/>
              </a:tblGrid>
              <a:tr h="2776680"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endParaRPr/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pt-BR" sz="1200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/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pt-BR" sz="1200" strike="noStrike">
                          <a:solidFill>
                            <a:srgbClr val="ffffff"/>
                          </a:solidFill>
                          <a:latin typeface="Calibri"/>
                        </a:rPr>
                        <a:t>	</a:t>
                      </a:r>
                      <a:r>
                        <a:rPr b="1" lang="pt-BR" sz="1200" strike="noStrike">
                          <a:solidFill>
                            <a:srgbClr val="ffffff"/>
                          </a:solidFill>
                          <a:latin typeface="Calibri"/>
                        </a:rPr>
                        <a:t>Código FPAS: 639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4" name="Imagem 82" descr=""/>
          <p:cNvPicPr/>
          <p:nvPr/>
        </p:nvPicPr>
        <p:blipFill>
          <a:blip r:embed="rId1"/>
          <a:stretch/>
        </p:blipFill>
        <p:spPr>
          <a:xfrm>
            <a:off x="482400" y="3128400"/>
            <a:ext cx="10041120" cy="3376080"/>
          </a:xfrm>
          <a:prstGeom prst="rect">
            <a:avLst/>
          </a:prstGeom>
          <a:ln>
            <a:noFill/>
          </a:ln>
        </p:spPr>
      </p:pic>
      <p:sp>
        <p:nvSpPr>
          <p:cNvPr id="85" name="CustomShape 4"/>
          <p:cNvSpPr/>
          <p:nvPr/>
        </p:nvSpPr>
        <p:spPr>
          <a:xfrm flipV="1">
            <a:off x="4582800" y="4816440"/>
            <a:ext cx="510120" cy="669600"/>
          </a:xfrm>
          <a:prstGeom prst="straightConnector1">
            <a:avLst/>
          </a:prstGeom>
          <a:noFill/>
          <a:ln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5"/>
          <p:cNvSpPr/>
          <p:nvPr/>
        </p:nvSpPr>
        <p:spPr>
          <a:xfrm>
            <a:off x="5072040" y="4257720"/>
            <a:ext cx="14623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pt-BR" strike="noStrike">
                <a:solidFill>
                  <a:srgbClr val="000000"/>
                </a:solidFill>
                <a:latin typeface="Calibri"/>
              </a:rPr>
              <a:t>Código FPAS: 639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394920" y="1314360"/>
            <a:ext cx="10816560" cy="848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sp>
        <p:nvSpPr>
          <p:cNvPr id="88" name="CustomShape 2"/>
          <p:cNvSpPr/>
          <p:nvPr/>
        </p:nvSpPr>
        <p:spPr>
          <a:xfrm>
            <a:off x="394920" y="966960"/>
            <a:ext cx="10237320" cy="508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pt-BR" sz="2000" strike="noStrike">
                <a:solidFill>
                  <a:srgbClr val="000000"/>
                </a:solidFill>
                <a:latin typeface="Arial Rounded MT Bold"/>
              </a:rPr>
              <a:t>Exemplo da diferença com CEBAS e não CEBAS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Wingdings" charset="2"/>
              <a:buChar char=""/>
            </a:pPr>
            <a:r>
              <a:rPr lang="pt-BR" sz="2800" strike="noStrike">
                <a:solidFill>
                  <a:srgbClr val="000000"/>
                </a:solidFill>
                <a:latin typeface="Arial Rounded MT Bold"/>
              </a:rPr>
              <a:t>CONTRATAÇÃO DE MÉDICOS (“Pejotização”)</a:t>
            </a:r>
            <a:endParaRPr/>
          </a:p>
        </p:txBody>
      </p:sp>
      <p:graphicFrame>
        <p:nvGraphicFramePr>
          <p:cNvPr id="89" name="Table 3"/>
          <p:cNvGraphicFramePr/>
          <p:nvPr/>
        </p:nvGraphicFramePr>
        <p:xfrm>
          <a:off x="650160" y="1314360"/>
          <a:ext cx="9192240" cy="3249000"/>
        </p:xfrm>
        <a:graphic>
          <a:graphicData uri="http://schemas.openxmlformats.org/drawingml/2006/table">
            <a:tbl>
              <a:tblPr/>
              <a:tblGrid>
                <a:gridCol w="5147280"/>
                <a:gridCol w="1986120"/>
                <a:gridCol w="2058840"/>
              </a:tblGrid>
              <a:tr h="822960"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2000" strike="noStrike">
                          <a:solidFill>
                            <a:srgbClr val="ffffff"/>
                          </a:solidFill>
                          <a:latin typeface="Calibri"/>
                        </a:rPr>
                        <a:t>Recursos Humanos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2000" strike="noStrike">
                          <a:solidFill>
                            <a:srgbClr val="ffffff"/>
                          </a:solidFill>
                          <a:latin typeface="Calibri"/>
                        </a:rPr>
                        <a:t>Percentual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pt-BR" sz="2000" strike="noStrike">
                          <a:solidFill>
                            <a:srgbClr val="ffffff"/>
                          </a:solidFill>
                          <a:latin typeface="Calibri"/>
                        </a:rPr>
                        <a:t>Valor (R$)</a:t>
                      </a:r>
                      <a:endParaRPr/>
                    </a:p>
                  </a:txBody>
                  <a:tcPr/>
                </a:tc>
              </a:tr>
              <a:tr h="606240"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pt-BR" sz="2000" strike="noStrike">
                          <a:solidFill>
                            <a:srgbClr val="ffffff"/>
                          </a:solidFill>
                          <a:latin typeface="Calibri"/>
                        </a:rPr>
                        <a:t>Remuneração</a:t>
                      </a:r>
                      <a:endParaRPr/>
                    </a:p>
                  </a:txBody>
                  <a:tcPr/>
                </a:tc>
                <a:tc>
                  <a:tcPr/>
                </a:tc>
                <a:tc>
                  <a:txBody>
                    <a:bodyPr lIns="68400" rIns="68400" tIns="0" bIns="0"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1.629.782,80</a:t>
                      </a:r>
                      <a:endParaRPr/>
                    </a:p>
                  </a:txBody>
                  <a:tcPr/>
                </a:tc>
              </a:tr>
              <a:tr h="606240"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pt-BR" sz="2000" strike="noStrike">
                          <a:solidFill>
                            <a:srgbClr val="ffffff"/>
                          </a:solidFill>
                          <a:latin typeface="Calibri"/>
                        </a:rPr>
                        <a:t>Encargos sociais e trabalhistas  (Sem CEBAS)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70%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1.140.847,96</a:t>
                      </a:r>
                      <a:endParaRPr/>
                    </a:p>
                  </a:txBody>
                  <a:tcPr/>
                </a:tc>
              </a:tr>
              <a:tr h="606240"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pt-BR" sz="2000" strike="noStrike">
                          <a:solidFill>
                            <a:srgbClr val="ffffff"/>
                          </a:solidFill>
                          <a:latin typeface="Calibri"/>
                        </a:rPr>
                        <a:t>Encargos sociais e trabalhistas  (Com CEBAS)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619.317,46</a:t>
                      </a:r>
                      <a:endParaRPr/>
                    </a:p>
                  </a:txBody>
                  <a:tcPr/>
                </a:tc>
              </a:tr>
              <a:tr h="607320">
                <a:tc>
                  <a:txBody>
                    <a:bodyPr lIns="68400" rIns="68400" tIns="0" bIns="0"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b="1" lang="pt-BR" sz="2000" strike="noStrike">
                          <a:solidFill>
                            <a:srgbClr val="ffffff"/>
                          </a:solidFill>
                          <a:latin typeface="Calibri"/>
                        </a:rPr>
                        <a:t>Diferença – Valor superfaturado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  <a:endParaRPr/>
                    </a:p>
                  </a:txBody>
                  <a:tcPr/>
                </a:tc>
                <a:tc>
                  <a:txBody>
                    <a:bodyPr lIns="68400" rIns="68400" tIns="0" bIns="0"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pt-BR" sz="2000" strike="noStrike">
                          <a:solidFill>
                            <a:srgbClr val="000000"/>
                          </a:solidFill>
                          <a:latin typeface="Calibri"/>
                        </a:rPr>
                        <a:t>521.530,49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394920" y="1314360"/>
            <a:ext cx="10816560" cy="848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sp>
        <p:nvSpPr>
          <p:cNvPr id="91" name="CustomShape 2"/>
          <p:cNvSpPr/>
          <p:nvPr/>
        </p:nvSpPr>
        <p:spPr>
          <a:xfrm>
            <a:off x="394920" y="934920"/>
            <a:ext cx="10949760" cy="582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pt-BR" sz="2000" strike="noStrike">
                <a:solidFill>
                  <a:srgbClr val="000000"/>
                </a:solidFill>
                <a:latin typeface="Arial Rounded MT Bold"/>
              </a:rPr>
              <a:t>C.2) ALOCAÇÃO DE NÚMERO DE PROFISSIONAIS MENOR QUE O PREVISTO NO CONTRATO.</a:t>
            </a:r>
            <a:endParaRPr/>
          </a:p>
          <a:p>
            <a:pPr>
              <a:lnSpc>
                <a:spcPct val="100000"/>
              </a:lnSpc>
            </a:pPr>
            <a:r>
              <a:rPr lang="pt-BR" sz="2000" strike="noStrike">
                <a:solidFill>
                  <a:srgbClr val="000000"/>
                </a:solidFill>
                <a:latin typeface="Arial Rounded MT Bold"/>
              </a:rPr>
              <a:t>Médicos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 strike="noStrike">
                <a:solidFill>
                  <a:srgbClr val="000000"/>
                </a:solidFill>
                <a:latin typeface="Arial Rounded MT Bold"/>
              </a:rPr>
              <a:t>Enfermeiros</a:t>
            </a:r>
            <a:endParaRPr/>
          </a:p>
          <a:p>
            <a:pPr>
              <a:lnSpc>
                <a:spcPct val="100000"/>
              </a:lnSpc>
            </a:pPr>
            <a:r>
              <a:rPr lang="pt-BR" sz="2000" strike="noStrike">
                <a:solidFill>
                  <a:srgbClr val="000000"/>
                </a:solidFill>
                <a:latin typeface="Arial Rounded MT Bold"/>
              </a:rPr>
              <a:t>Técnicos em enfermagem</a:t>
            </a:r>
            <a:endParaRPr/>
          </a:p>
          <a:p>
            <a:pPr>
              <a:lnSpc>
                <a:spcPct val="100000"/>
              </a:lnSpc>
            </a:pPr>
            <a:r>
              <a:rPr lang="pt-BR" sz="2000" strike="noStrike">
                <a:solidFill>
                  <a:srgbClr val="000000"/>
                </a:solidFill>
                <a:latin typeface="Arial Rounded MT Bold"/>
              </a:rPr>
              <a:t>Odontólogos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2000" strike="noStrike">
                <a:solidFill>
                  <a:srgbClr val="000000"/>
                </a:solidFill>
                <a:latin typeface="Arial Rounded MT Bold"/>
              </a:rPr>
              <a:t>C.3) APROPRIAÇÃO DE CUSTOS RELATIVOS À FOLHA DE PROFISSIONAIS QUE NÃO ATUARAM NA UNIDADE DE SAÚDE.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 strike="noStrike">
                <a:solidFill>
                  <a:srgbClr val="000000"/>
                </a:solidFill>
                <a:latin typeface="Arial Rounded MT Bold"/>
              </a:rPr>
              <a:t>C.4) DESPESAS INELEGÍVEIS (Serviços estranhos ao objeto contratado)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Wingdings" charset="2"/>
              <a:buChar char=""/>
            </a:pPr>
            <a:r>
              <a:rPr lang="pt-BR" sz="2000" strike="noStrike">
                <a:solidFill>
                  <a:srgbClr val="000000"/>
                </a:solidFill>
                <a:latin typeface="Arial Rounded MT Bold"/>
              </a:rPr>
              <a:t>SERVIÇOS ADVOCATÍCIOS</a:t>
            </a:r>
            <a:endParaRPr/>
          </a:p>
          <a:p>
            <a:pPr algn="just">
              <a:lnSpc>
                <a:spcPct val="100000"/>
              </a:lnSpc>
              <a:buFont typeface="Wingdings" charset="2"/>
              <a:buChar char=""/>
            </a:pPr>
            <a:r>
              <a:rPr lang="pt-BR" sz="2000" strike="noStrike">
                <a:solidFill>
                  <a:srgbClr val="000000"/>
                </a:solidFill>
                <a:latin typeface="Arial Rounded MT Bold"/>
              </a:rPr>
              <a:t>SERVIÇOS DE PUBLICIDADE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 strike="noStrike">
                <a:solidFill>
                  <a:srgbClr val="000000"/>
                </a:solidFill>
                <a:latin typeface="Arial Rounded MT Bold"/>
              </a:rPr>
              <a:t>C.5 DESPESAS FICTÍCIAS (Gastos não incorridos e faturados)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2732400" y="3715920"/>
            <a:ext cx="6623640" cy="914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lang="pt-BR" sz="1000" strike="noStrike">
                <a:solidFill>
                  <a:srgbClr val="000000"/>
                </a:solidFill>
                <a:latin typeface="Arial"/>
              </a:rPr>
              <a:t> 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1400" strike="noStrike">
                <a:solidFill>
                  <a:srgbClr val="000000"/>
                </a:solidFill>
                <a:latin typeface="Arial"/>
              </a:rPr>
              <a:t>MINISTÉRIO DA TRANSPARÊNCIA E CONTROLADORIA-GERAL DA UNIÃO</a:t>
            </a:r>
            <a:r>
              <a:rPr lang="pt-BR" sz="1000" strike="noStrike">
                <a:solidFill>
                  <a:srgbClr val="000000"/>
                </a:solidFill>
                <a:latin typeface="Arial"/>
              </a:rPr>
              <a:t>
</a:t>
            </a:r>
            <a:r>
              <a:rPr lang="pt-BR" sz="1000" strike="noStrike">
                <a:solidFill>
                  <a:srgbClr val="000000"/>
                </a:solidFill>
                <a:latin typeface="Arial"/>
              </a:rPr>
              <a:t>Gabinete da Regional no Estado da Bahia</a:t>
            </a:r>
            <a:r>
              <a:rPr lang="pt-BR" sz="1000" strike="noStrike">
                <a:solidFill>
                  <a:srgbClr val="000000"/>
                </a:solidFill>
                <a:latin typeface="Arial"/>
              </a:rPr>
              <a:t>
</a:t>
            </a:r>
            <a:r>
              <a:rPr lang="pt-BR" sz="1000" strike="noStrike">
                <a:solidFill>
                  <a:srgbClr val="000000"/>
                </a:solidFill>
                <a:latin typeface="Arial"/>
              </a:rPr>
              <a:t>Avenida Jequitáia, Ed. Min. da Fazenda, 2° andar, Sala 200 - Comércio , CEP 40015-902, Salvador/BA</a:t>
            </a:r>
            <a:r>
              <a:rPr lang="pt-BR" sz="1000" strike="noStrike">
                <a:solidFill>
                  <a:srgbClr val="000000"/>
                </a:solidFill>
                <a:latin typeface="Arial"/>
              </a:rPr>
              <a:t>
</a:t>
            </a:r>
            <a:r>
              <a:rPr lang="pt-BR" sz="1000" strike="noStrike">
                <a:solidFill>
                  <a:srgbClr val="000000"/>
                </a:solidFill>
                <a:latin typeface="Arial"/>
              </a:rPr>
              <a:t>Telefone: 71 3254-5211 - - www.cgu.gov.br</a:t>
            </a:r>
            <a:endParaRPr/>
          </a:p>
        </p:txBody>
      </p:sp>
      <p:sp>
        <p:nvSpPr>
          <p:cNvPr id="93" name="CustomShape 2"/>
          <p:cNvSpPr/>
          <p:nvPr/>
        </p:nvSpPr>
        <p:spPr>
          <a:xfrm>
            <a:off x="155520" y="-48564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4" name="Picture 3" descr=""/>
          <p:cNvPicPr/>
          <p:nvPr/>
        </p:nvPicPr>
        <p:blipFill>
          <a:blip r:embed="rId1"/>
          <a:stretch/>
        </p:blipFill>
        <p:spPr>
          <a:xfrm>
            <a:off x="5550480" y="2341440"/>
            <a:ext cx="1143360" cy="1198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Application>LibreOffice/4.4.3.2$Windows_x86 LibreOffice_project/88805f81e9fe61362df02b9941de8e38a9b5fd16</Application>
  <Paragraphs>94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2017-06-05T18:09:13Z</dcterms:created>
  <dc:creator>Anne Nogueira Hernandes</dc:creator>
  <dc:language>pt-BR</dc:language>
  <cp:lastModifiedBy>Ronaldo Machado de Oliveira</cp:lastModifiedBy>
  <dcterms:modified xsi:type="dcterms:W3CDTF">2018-08-16T23:12:07Z</dcterms:modified>
  <cp:revision>138</cp:revision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