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8.wmf" ContentType="image/x-wmf"/>
  <Override PartName="/ppt/media/image7.png" ContentType="image/png"/>
  <Override PartName="/ppt/media/image5.png" ContentType="image/png"/>
  <Override PartName="/ppt/media/image6.wmf" ContentType="image/x-wmf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Imagem 6" descr=""/>
          <p:cNvPicPr/>
          <p:nvPr/>
        </p:nvPicPr>
        <p:blipFill>
          <a:blip r:embed="rId2"/>
          <a:stretch/>
        </p:blipFill>
        <p:spPr>
          <a:xfrm>
            <a:off x="0" y="1080"/>
            <a:ext cx="12193560" cy="685656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pt-BR">
                <a:latin typeface="Calibri"/>
              </a:rPr>
              <a:t>Clique para editar o formato do texto do título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t-BR" sz="2800"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000"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 sz="2000">
                <a:latin typeface="Calibri"/>
              </a:rPr>
              <a:t>7.º nível da estrutura de tópicos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pt-BR" sz="4400" strike="noStrike">
                <a:solidFill>
                  <a:srgbClr val="000000"/>
                </a:solidFill>
                <a:latin typeface="Calibri Light"/>
              </a:rPr>
              <a:t>Clique para editar o título mestre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7.º nível da estrutura de tópicosEditar estilos de texto Mestre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pt-BR" sz="2400" strike="noStrike">
                <a:solidFill>
                  <a:srgbClr val="000000"/>
                </a:solidFill>
                <a:latin typeface="Calibri"/>
              </a:rPr>
              <a:t>Segundo nível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Terceiro nível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Quarto nível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pt-BR" strike="noStrike">
                <a:solidFill>
                  <a:srgbClr val="000000"/>
                </a:solidFill>
                <a:latin typeface="Calibri"/>
              </a:rPr>
              <a:t>Quinto nível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pt-BR" sz="1200" strike="noStrike">
                <a:solidFill>
                  <a:srgbClr val="8b8b8b"/>
                </a:solidFill>
                <a:latin typeface="Calibri"/>
              </a:rPr>
              <a:t>26/09/18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9920A960-2ACE-40B5-B5F4-9890CEA4DE6B}" type="slidenum">
              <a:rPr lang="pt-BR" sz="1200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94920" y="83592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Parcerias na área de saúde por meio de cooperativas e outras entidades – Principais irregularidades.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394920" y="2055960"/>
            <a:ext cx="1067112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I - </a:t>
            </a: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Panorama das “parcerias” na área de Saúde</a:t>
            </a:r>
            <a:endParaRPr/>
          </a:p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Contratos para fornecimento de mão de obra: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Foco são as Cooperativas;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É o que mais ocorre nos municípios;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O objeto é a disponibilização de profissionais para Saúde. 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394920" y="4701240"/>
            <a:ext cx="1067112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lvl="1">
              <a:lnSpc>
                <a:spcPct val="100000"/>
              </a:lnSpc>
              <a:buFont typeface="Wingdings" charset="2"/>
              <a:buChar char="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Contratos para transferência da gestão de serviços de saúde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Foco são Associações (Institutos);</a:t>
            </a:r>
            <a:endParaRPr/>
          </a:p>
          <a:p>
            <a:pPr lvl="2">
              <a:lnSpc>
                <a:spcPct val="100000"/>
              </a:lnSpc>
              <a:buFont typeface="Wingdings" charset="2"/>
              <a:buChar char="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O objeto é a gestão integral de unidades de saúde.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Imagem 3" descr=""/>
          <p:cNvPicPr/>
          <p:nvPr/>
        </p:nvPicPr>
        <p:blipFill>
          <a:blip r:embed="rId1"/>
          <a:stretch/>
        </p:blipFill>
        <p:spPr>
          <a:xfrm>
            <a:off x="4324320" y="5010120"/>
            <a:ext cx="3420000" cy="68076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agem 2" descr=""/>
          <p:cNvPicPr/>
          <p:nvPr/>
        </p:nvPicPr>
        <p:blipFill>
          <a:blip r:embed="rId1"/>
          <a:stretch/>
        </p:blipFill>
        <p:spPr>
          <a:xfrm>
            <a:off x="540000" y="1326960"/>
            <a:ext cx="10862280" cy="47440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94920" y="168660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Parcerias na área de saúde por meio de cooperativas e outras entidades – Principais irregularidades.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2284200" y="3253680"/>
            <a:ext cx="7199640" cy="283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Irregularidades na contratação (Licitação);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b="1" lang="pt-BR" sz="2800" strike="noStrike">
                <a:solidFill>
                  <a:srgbClr val="000000"/>
                </a:solidFill>
                <a:latin typeface="Calibri"/>
              </a:rPr>
              <a:t>Irregularidades na execução dos contratos.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43600" y="100620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Das </a:t>
            </a:r>
            <a:r>
              <a:rPr b="1" lang="pt-BR" sz="4800" strike="noStrike">
                <a:solidFill>
                  <a:srgbClr val="000000"/>
                </a:solidFill>
                <a:latin typeface="Calibri Light"/>
              </a:rPr>
              <a:t>Irregularidades na contratação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394920" y="2026080"/>
            <a:ext cx="10671120" cy="435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ausência de estudo prévio e memória de cálculo;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ausência de orçamento/cotação idônea;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ausência/insuficiência de especificação dos serviços (projeto básico);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inclusão de funções díspares: de saúde, e outros (administrativo, serviços gerais, limpeza, portaria...)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exigência de vistoria;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exigência de CRA e de uma infinidade de outros conselhos;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direcionamento de exigências e na condução do processo (Ausência de critérios objetivos em Licitações Técnica e Preço);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conluios e repartição de mercado entre as licitantes;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394920" y="131436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Cooperativas: Terceirização ilícita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394920" y="2088000"/>
            <a:ext cx="10671120" cy="392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mera intermediação de mão de obra (a contratada atua apenas como pessoa interposta – não é gestão tampouco terceirização);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não há prestação de serviços especializados por parte da contratada;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prefeitura mantém o controle e a gestão dos profissionais (com uso político da escolha dos profissionais e suas remunerações);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pessoalidade e subordinação direta dos profissionais com a prefeitura;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contrato se consuma pela simples disponibilização da mão de obra;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mera substituição formal do vínculo empregatício dos servidores;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burla à LRF com redução do montante contabilizado como pessoal.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394920" y="131436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Das cooperativas de fachada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394920" y="2088000"/>
            <a:ext cx="10816560" cy="350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desvirtuamento da figura jurídica da cooperativa: mera agência de fornecimento de mão de obra;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grande diversidade de profissionais “disponibilizados”;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grande distância entre a sede e o local de prestação dos serviços;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ausência de vínculo ou contato direto dos profissionais com a cooperativa;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ausência de acompanhamento, assistência, benefícios e serviços aos cooperados por parte da cooperativa;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94920" y="131436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Das cooperativas de fachada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394920" y="2470680"/>
            <a:ext cx="10816560" cy="307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adesão obrigatória;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falta de participação na gestão e nos resultados;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piores qualificação, renda, situação socioeconômica e condições gerais de trabalho;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precarização do trabalho;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associados a mais de uma cooperativa;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valores cobrados muito além dos custos: sobras não repassadas;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1" descr=""/>
          <p:cNvPicPr/>
          <p:nvPr/>
        </p:nvPicPr>
        <p:blipFill>
          <a:blip r:embed="rId1"/>
          <a:stretch/>
        </p:blipFill>
        <p:spPr>
          <a:xfrm>
            <a:off x="2950920" y="910080"/>
            <a:ext cx="5524920" cy="649836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394920" y="131436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394920" y="131436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Do superfaturamento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394920" y="2034720"/>
            <a:ext cx="10816560" cy="392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itens de custos fictícios (alimentação, transporte, encargos trabalhistas, taxa de administração juntamente com taxa de cooperado);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a contratada não oferece insumo, vantagem, auxílio aos profissionais ou serviços de gestão, operacionalização;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não tem os custos típicos de uma empresa de terceirização nem de uma legítima associação/cooperativa de trabalho;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se configura como indevida a ocorrência de sobras após os pagamentos dos profissionais e dos custos necessários à prestação dos serviços;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94920" y="1314360"/>
            <a:ext cx="10816560" cy="84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lang="pt-BR" sz="4800" strike="noStrike">
                <a:solidFill>
                  <a:srgbClr val="000000"/>
                </a:solidFill>
                <a:latin typeface="Calibri"/>
              </a:rPr>
              <a:t>Do superfaturamento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394920" y="2088000"/>
            <a:ext cx="10816560" cy="49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800" strike="noStrike">
                <a:solidFill>
                  <a:srgbClr val="000000"/>
                </a:solidFill>
                <a:latin typeface="Calibri"/>
              </a:rPr>
              <a:t>todo montante transferido que suplante seus custos efetivos representa pagamento indevido por superfaturamento;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Custo Total = Custo Direto + Custo Indireto = Salários + BDI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BDI: Despesas Financeiras, Despesas Administrativas, Lucro Bruto e Tributos sobre o Faturamento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Despesas Financeiras e Lucro Bruto = Zero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Despesas Administrativas = máximo de 5% (NOTA TÉCNICA Nº 1/2007 – SCI/STF)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Tributos: ISS, PIS/COFINS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RESP 1.164.716 - MG (2009/0210718-5): não incide PIS/COFINS sobre os atos cooperativos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ex.: Tx.adm=5%, ISS=5%, PIS=0,65% e COFINS=3,00% </a:t>
            </a:r>
            <a:r>
              <a:rPr lang="pt-BR" sz="2000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lang="pt-BR" sz="2000" strike="noStrike">
                <a:solidFill>
                  <a:srgbClr val="000000"/>
                </a:solidFill>
                <a:latin typeface="Calibri"/>
              </a:rPr>
              <a:t> BDI = 14,9%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ex.: Tx.adm=5%, ISS=5%, PIS=0% e COFINS=0% </a:t>
            </a:r>
            <a:r>
              <a:rPr lang="pt-BR" sz="2000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lang="pt-BR" sz="2000" strike="noStrike">
                <a:solidFill>
                  <a:srgbClr val="000000"/>
                </a:solidFill>
                <a:latin typeface="Calibri"/>
              </a:rPr>
              <a:t> BDI = 10,5%</a:t>
            </a:r>
            <a:endParaRPr/>
          </a:p>
          <a:p>
            <a:pPr>
              <a:lnSpc>
                <a:spcPct val="100000"/>
              </a:lnSpc>
              <a:buFont typeface="StarSymbol"/>
              <a:buChar char="-"/>
            </a:pPr>
            <a:r>
              <a:rPr lang="pt-BR" sz="2000" strike="noStrike">
                <a:solidFill>
                  <a:srgbClr val="000000"/>
                </a:solidFill>
                <a:latin typeface="Calibri"/>
              </a:rPr>
              <a:t>ex.: Tx.adm=5%, ISS=3%, PIS=0% e COFINS=0% </a:t>
            </a:r>
            <a:r>
              <a:rPr lang="pt-BR" sz="2000" strike="noStrike">
                <a:solidFill>
                  <a:srgbClr val="000000"/>
                </a:solidFill>
                <a:latin typeface="Wingdings"/>
              </a:rPr>
              <a:t></a:t>
            </a:r>
            <a:r>
              <a:rPr lang="pt-BR" sz="2000" strike="noStrike">
                <a:solidFill>
                  <a:srgbClr val="000000"/>
                </a:solidFill>
                <a:latin typeface="Calibri"/>
              </a:rPr>
              <a:t> BDI = 8,2%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Application>LibreOffice/4.4.3.2$Windows_x86 LibreOffice_project/88805f81e9fe61362df02b9941de8e38a9b5fd16</Application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2017-06-05T18:09:13Z</dcterms:created>
  <dc:creator>Anne Nogueira Hernandes</dc:creator>
  <dc:language>pt-BR</dc:language>
  <cp:lastModifiedBy>Ronaldo Machado de Oliveira</cp:lastModifiedBy>
  <dcterms:modified xsi:type="dcterms:W3CDTF">2018-08-17T00:26:00Z</dcterms:modified>
  <cp:revision>88</cp:revision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