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6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8.wmf" ContentType="image/x-wmf"/>
  <Override PartName="/ppt/media/image21.jpeg" ContentType="image/jpeg"/>
  <Override PartName="/ppt/media/image17.jpeg" ContentType="image/jpeg"/>
  <Override PartName="/ppt/media/image26.png" ContentType="image/png"/>
  <Override PartName="/ppt/media/image30.png" ContentType="image/png"/>
  <Override PartName="/ppt/media/image18.jpeg" ContentType="image/jpeg"/>
  <Override PartName="/ppt/media/image2.png" ContentType="image/png"/>
  <Override PartName="/ppt/media/image36.png" ContentType="image/png"/>
  <Override PartName="/ppt/media/image4.jpeg" ContentType="image/jpeg"/>
  <Override PartName="/ppt/media/image27.wmf" ContentType="image/x-wmf"/>
  <Override PartName="/ppt/media/image23.jpeg" ContentType="image/jpeg"/>
  <Override PartName="/ppt/media/image10.jpeg" ContentType="image/jpeg"/>
  <Override PartName="/ppt/media/image31.wmf" ContentType="image/x-wmf"/>
  <Override PartName="/ppt/media/image19.jpeg" ContentType="image/jpeg"/>
  <Override PartName="/ppt/media/image5.jpeg" ContentType="image/jpeg"/>
  <Override PartName="/ppt/media/image37.wmf" ContentType="image/x-wmf"/>
  <Override PartName="/ppt/media/image11.jpeg" ContentType="image/jpeg"/>
  <Override PartName="/ppt/media/image22.png" ContentType="image/png"/>
  <Override PartName="/ppt/media/image25.png" ContentType="image/png"/>
  <Override PartName="/ppt/media/image6.jpeg" ContentType="image/jpeg"/>
  <Override PartName="/ppt/media/image33.jpeg" ContentType="image/jpeg"/>
  <Override PartName="/ppt/media/image12.jpeg" ContentType="image/jpeg"/>
  <Override PartName="/ppt/media/image32.png" ContentType="image/png"/>
  <Override PartName="/ppt/media/image1.png" ContentType="image/png"/>
  <Override PartName="/ppt/media/image35.png" ContentType="image/png"/>
  <Override PartName="/ppt/media/image7.jpeg" ContentType="image/jpeg"/>
  <Override PartName="/ppt/media/image39.jpeg" ContentType="image/jpeg"/>
  <Override PartName="/ppt/media/image13.jpeg" ContentType="image/jpeg"/>
  <Override PartName="/ppt/media/image8.jpeg" ContentType="image/jpeg"/>
  <Override PartName="/ppt/media/image14.jpeg" ContentType="image/jpeg"/>
  <Override PartName="/ppt/media/image24.png" ContentType="image/png"/>
  <Override PartName="/ppt/media/image28.jpeg" ContentType="image/jpeg"/>
  <Override PartName="/ppt/media/image15.jpeg" ContentType="image/jpeg"/>
  <Override PartName="/ppt/media/image34.png" ContentType="image/png"/>
  <Override PartName="/ppt/media/image3.png" ContentType="image/png"/>
  <Override PartName="/ppt/media/image20.jpeg" ContentType="image/jpeg"/>
  <Override PartName="/ppt/media/image29.jpeg" ContentType="image/jpeg"/>
  <Override PartName="/ppt/media/image16.jpeg" ContentType="image/jpeg"/>
  <Override PartName="/ppt/media/image9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26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7102475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2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141C151-4131-41D1-A131-41F191013101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3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3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A1C181-8181-41A1-B161-51B13161D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3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31E111-0161-4171-9101-71F17181211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6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919131-8111-4141-B141-D1F151E191E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9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F181D1-71D1-4121-B1D1-A10011A1619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6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62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513111-D101-4111-A181-A1E1018101F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6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6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F1E1D1-B131-41B1-A1C1-0181D161110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6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6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319161-8111-4121-9111-51215161215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A1A171-8101-4171-A111-11D151716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4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61E1B1-A121-41B1-B1F1-F111F151218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F11121-1121-4171-A121-A1117111C1F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3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3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414100-F1C1-4101-A121-31415131C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7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717151-6161-41F1-B171-21D1F1E1B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3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514121-E1A1-4111-9161-71F1E111016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6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711161-C141-4171-A181-01917101F19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89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31A131-01E1-41C1-B181-31D171A1B1E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916111-6161-4161-9121-D11171919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4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21A151-A1E1-41F1-9121-01616181A11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01E1F1-0151-4191-B1A1-6101E1F1C14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4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E17171-F101-4100-8101-2171B1A141B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549000"/>
          </a:xfrm>
          <a:prstGeom prst="rect">
            <a:avLst/>
          </a:prstGeom>
        </p:spPr>
      </p:pic>
      <p:sp>
        <p:nvSpPr>
          <p:cNvPr id="1" name="CustomShape 1"/>
          <p:cNvSpPr/>
          <p:nvPr/>
        </p:nvSpPr>
        <p:spPr>
          <a:xfrm>
            <a:off x="0" y="549360"/>
            <a:ext cx="9143640" cy="70920"/>
          </a:xfrm>
          <a:prstGeom prst="rect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0"/>
          </a:gradFill>
        </p:spPr>
      </p:sp>
      <p:sp>
        <p:nvSpPr>
          <p:cNvPr id="2" name="Line 2"/>
          <p:cNvSpPr/>
          <p:nvPr/>
        </p:nvSpPr>
        <p:spPr>
          <a:xfrm>
            <a:off x="0" y="6381720"/>
            <a:ext cx="9144000" cy="0"/>
          </a:xfrm>
          <a:prstGeom prst="line">
            <a:avLst/>
          </a:prstGeom>
          <a:ln w="9360">
            <a:solidFill>
              <a:srgbClr val="b2b2b2"/>
            </a:solidFill>
            <a:round/>
          </a:ln>
        </p:spPr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54900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0" y="549360"/>
            <a:ext cx="9143640" cy="70920"/>
          </a:xfrm>
          <a:prstGeom prst="rect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0"/>
          </a:gradFill>
        </p:spPr>
      </p:sp>
      <p:sp>
        <p:nvSpPr>
          <p:cNvPr id="7" name="Line 2"/>
          <p:cNvSpPr/>
          <p:nvPr/>
        </p:nvSpPr>
        <p:spPr>
          <a:xfrm>
            <a:off x="0" y="6381720"/>
            <a:ext cx="9144000" cy="0"/>
          </a:xfrm>
          <a:prstGeom prst="line">
            <a:avLst/>
          </a:prstGeom>
          <a:ln w="9360">
            <a:solidFill>
              <a:srgbClr val="b2b2b2"/>
            </a:solidFill>
            <a:round/>
          </a:ln>
        </p:spPr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pt-BR" sz="1600">
                <a:solidFill>
                  <a:srgbClr val="ffffff"/>
                </a:solidFill>
                <a:latin typeface="Arial Black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8.º Nível da estrutura de tópicos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9.º Nível da estrutura de tópicosClique para editar os estilos do texto mestre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Segundo nível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Terceiro nível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Quarto nível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Quinto nível</a:t>
            </a:r>
            <a:endParaRPr/>
          </a:p>
        </p:txBody>
      </p:sp>
      <p:sp>
        <p:nvSpPr>
          <p:cNvPr id="10" name="PlaceHolder 5"/>
          <p:cNvSpPr>
            <a:spLocks noGrp="1"/>
          </p:cNvSpPr>
          <p:nvPr>
            <p:ph type="sldNum"/>
          </p:nvPr>
        </p:nvSpPr>
        <p:spPr>
          <a:xfrm>
            <a:off x="57240" y="6500880"/>
            <a:ext cx="442440" cy="267840"/>
          </a:xfrm>
          <a:prstGeom prst="rect">
            <a:avLst/>
          </a:prstGeom>
        </p:spPr>
        <p:txBody>
          <a:bodyPr/>
          <a:p>
            <a:fld id="{91E15121-91D1-4191-8111-61E13121C191}" type="slidenum">
              <a:rPr lang="pt-BR" sz="900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549000"/>
          </a:xfrm>
          <a:prstGeom prst="rect">
            <a:avLst/>
          </a:prstGeom>
        </p:spPr>
      </p:pic>
      <p:sp>
        <p:nvSpPr>
          <p:cNvPr id="12" name="CustomShape 1"/>
          <p:cNvSpPr/>
          <p:nvPr/>
        </p:nvSpPr>
        <p:spPr>
          <a:xfrm>
            <a:off x="0" y="549360"/>
            <a:ext cx="9143640" cy="70920"/>
          </a:xfrm>
          <a:prstGeom prst="rect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0"/>
          </a:gradFill>
        </p:spPr>
      </p:sp>
      <p:sp>
        <p:nvSpPr>
          <p:cNvPr id="13" name="Line 2"/>
          <p:cNvSpPr/>
          <p:nvPr/>
        </p:nvSpPr>
        <p:spPr>
          <a:xfrm>
            <a:off x="0" y="6381720"/>
            <a:ext cx="9144000" cy="0"/>
          </a:xfrm>
          <a:prstGeom prst="line">
            <a:avLst/>
          </a:prstGeom>
          <a:ln w="9360">
            <a:solidFill>
              <a:srgbClr val="b2b2b2"/>
            </a:solidFill>
            <a:round/>
          </a:ln>
        </p:spPr>
      </p:sp>
      <p:sp>
        <p:nvSpPr>
          <p:cNvPr id="1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wmf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hyperlink" Target="mailto:fernando@rencont.com.br" TargetMode="External"/><Relationship Id="rId3" Type="http://schemas.openxmlformats.org/officeDocument/2006/relationships/hyperlink" Target="http://www.crcba.org.br/" TargetMode="External"/><Relationship Id="rId4" Type="http://schemas.openxmlformats.org/officeDocument/2006/relationships/hyperlink" Target="mailto:ouvidoria@crc-ba.org.br" TargetMode="External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22" name="CustomShape 2"/>
          <p:cNvSpPr/>
          <p:nvPr/>
        </p:nvSpPr>
        <p:spPr>
          <a:xfrm>
            <a:off x="1312200" y="1340640"/>
            <a:ext cx="6538680" cy="33822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50000"/>
              </a:lnSpc>
            </a:pPr>
            <a:r>
              <a:rPr b="1" lang="pt-BR" sz="3600">
                <a:solidFill>
                  <a:srgbClr val="000000"/>
                </a:solidFill>
                <a:latin typeface="Arial"/>
              </a:rPr>
              <a:t>Fundos dos Direitos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3600">
                <a:solidFill>
                  <a:srgbClr val="000000"/>
                </a:solidFill>
                <a:latin typeface="Arial"/>
              </a:rPr>
              <a:t>da Criança e do Adolescente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3600">
                <a:solidFill>
                  <a:srgbClr val="000000"/>
                </a:solidFill>
                <a:latin typeface="Arial"/>
              </a:rPr>
              <a:t>e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3600">
                <a:solidFill>
                  <a:srgbClr val="000000"/>
                </a:solidFill>
                <a:latin typeface="Arial"/>
              </a:rPr>
              <a:t>Orçamento Criança</a:t>
            </a:r>
            <a:endParaRPr/>
          </a:p>
        </p:txBody>
      </p:sp>
      <p:sp>
        <p:nvSpPr>
          <p:cNvPr id="23" name="CustomShape 3"/>
          <p:cNvSpPr/>
          <p:nvPr/>
        </p:nvSpPr>
        <p:spPr>
          <a:xfrm>
            <a:off x="0" y="44640"/>
            <a:ext cx="9143640" cy="456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400">
                <a:solidFill>
                  <a:srgbClr val="ffffff"/>
                </a:solidFill>
                <a:latin typeface="Arial"/>
              </a:rPr>
              <a:t>CURSO DE CAPACITAÇÃO CONSELHEIROS TUTELARES</a:t>
            </a:r>
            <a:endParaRPr/>
          </a:p>
        </p:txBody>
      </p:sp>
      <p:sp>
        <p:nvSpPr>
          <p:cNvPr id="24" name="CustomShape 4"/>
          <p:cNvSpPr/>
          <p:nvPr/>
        </p:nvSpPr>
        <p:spPr>
          <a:xfrm>
            <a:off x="-36360" y="6381360"/>
            <a:ext cx="9143640" cy="476280"/>
          </a:xfrm>
          <a:prstGeom prst="rect">
            <a:avLst/>
          </a:prstGeom>
          <a:solidFill>
            <a:srgbClr val="333399"/>
          </a:solidFill>
        </p:spPr>
      </p:sp>
      <p:pic>
        <p:nvPicPr>
          <p:cNvPr descr="" id="2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8028360" y="6384240"/>
            <a:ext cx="1115280" cy="473400"/>
          </a:xfrm>
          <a:prstGeom prst="rect">
            <a:avLst/>
          </a:prstGeom>
        </p:spPr>
      </p:pic>
      <p:sp>
        <p:nvSpPr>
          <p:cNvPr id="26" name="CustomShape 5"/>
          <p:cNvSpPr/>
          <p:nvPr/>
        </p:nvSpPr>
        <p:spPr>
          <a:xfrm>
            <a:off x="4788000" y="5508360"/>
            <a:ext cx="4094640" cy="5770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1600">
                <a:solidFill>
                  <a:srgbClr val="000000"/>
                </a:solidFill>
                <a:latin typeface="Arial"/>
              </a:rPr>
              <a:t>Fernando Carlos Almeida</a:t>
            </a:r>
            <a:endParaRPr/>
          </a:p>
          <a:p>
            <a:pPr algn="r"/>
            <a:r>
              <a:rPr b="1" lang="pt-BR" sz="1600">
                <a:solidFill>
                  <a:srgbClr val="000000"/>
                </a:solidFill>
                <a:latin typeface="Arial"/>
              </a:rPr>
              <a:t>Conselheiro – CRC/BA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287800" y="1384200"/>
            <a:ext cx="6283800" cy="401400"/>
          </a:xfrm>
          <a:prstGeom prst="roundRect">
            <a:avLst>
              <a:gd fmla="val 3600" name="adj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  <p:txBody>
          <a:bodyPr anchor="ctr" bIns="45000" lIns="90000" rIns="90000" tIns="45000"/>
          <a:p>
            <a:r>
              <a:rPr b="1" lang="pt-BR" sz="2000">
                <a:solidFill>
                  <a:srgbClr val="000000"/>
                </a:solidFill>
                <a:latin typeface="Arial"/>
              </a:rPr>
              <a:t>Quem é o responsável?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773640" y="1143000"/>
            <a:ext cx="1513800" cy="642600"/>
          </a:xfrm>
          <a:prstGeom prst="bentArrow">
            <a:avLst>
              <a:gd fmla="val 5000" name="adj1"/>
              <a:gd fmla="val 5000" name="adj2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</p:sp>
      <p:sp>
        <p:nvSpPr>
          <p:cNvPr id="102" name="CustomShape 3"/>
          <p:cNvSpPr/>
          <p:nvPr/>
        </p:nvSpPr>
        <p:spPr>
          <a:xfrm>
            <a:off x="394920" y="785880"/>
            <a:ext cx="8176680" cy="356760"/>
          </a:xfrm>
          <a:prstGeom prst="roundRect">
            <a:avLst>
              <a:gd fmla="val 3600" name="adj"/>
            </a:avLst>
          </a:prstGeom>
          <a:gradFill>
            <a:gsLst>
              <a:gs pos="0">
                <a:srgbClr val="19195e"/>
              </a:gs>
              <a:gs pos="100000">
                <a:srgbClr val="2b2ba1"/>
              </a:gs>
            </a:gsLst>
            <a:path path="circle"/>
          </a:gradFill>
          <a:ln w="25560">
            <a:solidFill>
              <a:srgbClr val="8aa5a7"/>
            </a:solidFill>
            <a:round/>
          </a:ln>
        </p:spPr>
        <p:txBody>
          <a:bodyPr anchor="ctr" bIns="45000" lIns="90000" rIns="90000" tIns="45000"/>
          <a:p>
            <a:r>
              <a:rPr b="1" lang="pt-BR" sz="2200">
                <a:solidFill>
                  <a:srgbClr val="ffffff"/>
                </a:solidFill>
                <a:latin typeface="Arial"/>
              </a:rPr>
              <a:t>INSTITUCIONAL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2287800" y="2493000"/>
            <a:ext cx="6283800" cy="401400"/>
          </a:xfrm>
          <a:prstGeom prst="roundRect">
            <a:avLst>
              <a:gd fmla="val 3600" name="adj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  <p:txBody>
          <a:bodyPr anchor="ctr" bIns="45000" lIns="90000" rIns="90000" tIns="45000"/>
          <a:p>
            <a:r>
              <a:rPr b="1" lang="pt-BR" sz="2000">
                <a:solidFill>
                  <a:srgbClr val="000000"/>
                </a:solidFill>
                <a:latin typeface="Arial"/>
              </a:rPr>
              <a:t>Em que área fazer?</a:t>
            </a:r>
            <a:endParaRPr/>
          </a:p>
        </p:txBody>
      </p:sp>
      <p:sp>
        <p:nvSpPr>
          <p:cNvPr id="104" name="CustomShape 5"/>
          <p:cNvSpPr/>
          <p:nvPr/>
        </p:nvSpPr>
        <p:spPr>
          <a:xfrm>
            <a:off x="773640" y="2282040"/>
            <a:ext cx="1513800" cy="570600"/>
          </a:xfrm>
          <a:prstGeom prst="bentArrow">
            <a:avLst>
              <a:gd fmla="val 5000" name="adj1"/>
              <a:gd fmla="val 5000" name="adj2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</p:sp>
      <p:sp>
        <p:nvSpPr>
          <p:cNvPr id="105" name="CustomShape 6"/>
          <p:cNvSpPr/>
          <p:nvPr/>
        </p:nvSpPr>
        <p:spPr>
          <a:xfrm>
            <a:off x="394920" y="1928880"/>
            <a:ext cx="8176680" cy="356760"/>
          </a:xfrm>
          <a:prstGeom prst="roundRect">
            <a:avLst>
              <a:gd fmla="val 3600" name="adj"/>
            </a:avLst>
          </a:prstGeom>
          <a:solidFill>
            <a:srgbClr val="333399"/>
          </a:solidFill>
          <a:ln w="25560">
            <a:solidFill>
              <a:srgbClr val="333399"/>
            </a:solidFill>
            <a:round/>
          </a:ln>
        </p:spPr>
        <p:txBody>
          <a:bodyPr anchor="ctr" bIns="45000" lIns="90000" rIns="90000" tIns="45000"/>
          <a:p>
            <a:r>
              <a:rPr b="1" lang="pt-BR" sz="2200">
                <a:solidFill>
                  <a:srgbClr val="ffffff"/>
                </a:solidFill>
                <a:latin typeface="Arial"/>
              </a:rPr>
              <a:t>FUNCIONAL</a:t>
            </a:r>
            <a:endParaRPr/>
          </a:p>
        </p:txBody>
      </p:sp>
      <p:sp>
        <p:nvSpPr>
          <p:cNvPr id="106" name="CustomShape 7"/>
          <p:cNvSpPr/>
          <p:nvPr/>
        </p:nvSpPr>
        <p:spPr>
          <a:xfrm>
            <a:off x="2287800" y="4581000"/>
            <a:ext cx="6283800" cy="540000"/>
          </a:xfrm>
          <a:prstGeom prst="roundRect">
            <a:avLst>
              <a:gd fmla="val 3600" name="adj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  <p:txBody>
          <a:bodyPr anchor="ctr" bIns="45000" lIns="90000" rIns="90000" tIns="45000"/>
          <a:p>
            <a:r>
              <a:rPr b="1" lang="pt-BR">
                <a:solidFill>
                  <a:srgbClr val="000000"/>
                </a:solidFill>
                <a:latin typeface="Arial"/>
              </a:rPr>
              <a:t>Efeito econômico, classe de gasto, estratégia para realização e insumos necessários.</a:t>
            </a:r>
            <a:endParaRPr/>
          </a:p>
        </p:txBody>
      </p:sp>
      <p:sp>
        <p:nvSpPr>
          <p:cNvPr id="107" name="CustomShape 8"/>
          <p:cNvSpPr/>
          <p:nvPr/>
        </p:nvSpPr>
        <p:spPr>
          <a:xfrm>
            <a:off x="773640" y="4442400"/>
            <a:ext cx="1513800" cy="642600"/>
          </a:xfrm>
          <a:prstGeom prst="bentArrow">
            <a:avLst>
              <a:gd fmla="val 5000" name="adj1"/>
              <a:gd fmla="val 5000" name="adj2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</p:sp>
      <p:sp>
        <p:nvSpPr>
          <p:cNvPr id="108" name="CustomShape 9"/>
          <p:cNvSpPr/>
          <p:nvPr/>
        </p:nvSpPr>
        <p:spPr>
          <a:xfrm>
            <a:off x="394920" y="4077000"/>
            <a:ext cx="8176680" cy="356760"/>
          </a:xfrm>
          <a:prstGeom prst="roundRect">
            <a:avLst>
              <a:gd fmla="val 3600" name="adj"/>
            </a:avLst>
          </a:prstGeom>
          <a:solidFill>
            <a:srgbClr val="333399"/>
          </a:solidFill>
          <a:ln w="25560">
            <a:solidFill>
              <a:srgbClr val="333399"/>
            </a:solidFill>
            <a:round/>
          </a:ln>
        </p:spPr>
        <p:txBody>
          <a:bodyPr anchor="ctr" bIns="45000" lIns="90000" rIns="90000" tIns="45000"/>
          <a:p>
            <a:r>
              <a:rPr b="1" lang="pt-BR" sz="2200">
                <a:solidFill>
                  <a:srgbClr val="000000"/>
                </a:solidFill>
                <a:latin typeface="Arial"/>
              </a:rPr>
              <a:t>NATUREZA DA DESPESA</a:t>
            </a:r>
            <a:endParaRPr/>
          </a:p>
        </p:txBody>
      </p:sp>
      <p:sp>
        <p:nvSpPr>
          <p:cNvPr id="109" name="CustomShape 10"/>
          <p:cNvSpPr/>
          <p:nvPr/>
        </p:nvSpPr>
        <p:spPr>
          <a:xfrm>
            <a:off x="2287800" y="5652720"/>
            <a:ext cx="6283800" cy="540000"/>
          </a:xfrm>
          <a:prstGeom prst="roundRect">
            <a:avLst>
              <a:gd fmla="val 3600" name="adj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  <p:txBody>
          <a:bodyPr anchor="ctr" bIns="45000" lIns="90000" rIns="90000" tIns="45000"/>
          <a:p>
            <a:r>
              <a:rPr b="1" lang="pt-BR">
                <a:solidFill>
                  <a:srgbClr val="000000"/>
                </a:solidFill>
                <a:latin typeface="Arial"/>
              </a:rPr>
              <a:t>Recursos utilizados correspondem à contrapartida? São de que exercício? De onde vêm?</a:t>
            </a:r>
            <a:endParaRPr/>
          </a:p>
        </p:txBody>
      </p:sp>
      <p:sp>
        <p:nvSpPr>
          <p:cNvPr id="110" name="CustomShape 11"/>
          <p:cNvSpPr/>
          <p:nvPr/>
        </p:nvSpPr>
        <p:spPr>
          <a:xfrm>
            <a:off x="773640" y="5586480"/>
            <a:ext cx="1513800" cy="642600"/>
          </a:xfrm>
          <a:prstGeom prst="bentArrow">
            <a:avLst>
              <a:gd fmla="val 5000" name="adj1"/>
              <a:gd fmla="val 5000" name="adj2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</p:sp>
      <p:sp>
        <p:nvSpPr>
          <p:cNvPr id="111" name="CustomShape 12"/>
          <p:cNvSpPr/>
          <p:nvPr/>
        </p:nvSpPr>
        <p:spPr>
          <a:xfrm>
            <a:off x="394920" y="5229360"/>
            <a:ext cx="8176680" cy="356760"/>
          </a:xfrm>
          <a:prstGeom prst="roundRect">
            <a:avLst>
              <a:gd fmla="val 3600" name="adj"/>
            </a:avLst>
          </a:prstGeom>
          <a:solidFill>
            <a:srgbClr val="333399"/>
          </a:solidFill>
          <a:ln w="25560">
            <a:solidFill>
              <a:srgbClr val="333399"/>
            </a:solidFill>
            <a:round/>
          </a:ln>
        </p:spPr>
        <p:txBody>
          <a:bodyPr anchor="ctr" bIns="45000" lIns="90000" rIns="90000" tIns="45000"/>
          <a:p>
            <a:r>
              <a:rPr b="1" lang="pt-BR" sz="2200">
                <a:solidFill>
                  <a:srgbClr val="222267"/>
                </a:solidFill>
                <a:latin typeface="Arial"/>
              </a:rPr>
              <a:t>FONTE DE RECURSO</a:t>
            </a:r>
            <a:endParaRPr/>
          </a:p>
        </p:txBody>
      </p:sp>
      <p:sp>
        <p:nvSpPr>
          <p:cNvPr id="112" name="CustomShape 13"/>
          <p:cNvSpPr/>
          <p:nvPr/>
        </p:nvSpPr>
        <p:spPr>
          <a:xfrm>
            <a:off x="2248200" y="3573000"/>
            <a:ext cx="6283800" cy="401400"/>
          </a:xfrm>
          <a:prstGeom prst="roundRect">
            <a:avLst>
              <a:gd fmla="val 3600" name="adj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  <p:txBody>
          <a:bodyPr anchor="ctr" bIns="45000" lIns="90000" rIns="90000" tIns="45000"/>
          <a:p>
            <a:r>
              <a:rPr b="1" lang="pt-BR" sz="1900">
                <a:solidFill>
                  <a:srgbClr val="000000"/>
                </a:solidFill>
                <a:latin typeface="Arial"/>
              </a:rPr>
              <a:t>Por que é feito, para que é feito e o que se espera?</a:t>
            </a:r>
            <a:endParaRPr/>
          </a:p>
        </p:txBody>
      </p:sp>
      <p:sp>
        <p:nvSpPr>
          <p:cNvPr id="113" name="CustomShape 14"/>
          <p:cNvSpPr/>
          <p:nvPr/>
        </p:nvSpPr>
        <p:spPr>
          <a:xfrm>
            <a:off x="734040" y="3434040"/>
            <a:ext cx="1513800" cy="498600"/>
          </a:xfrm>
          <a:prstGeom prst="bentArrow">
            <a:avLst>
              <a:gd fmla="val 5000" name="adj1"/>
              <a:gd fmla="val 5000" name="adj2"/>
            </a:avLst>
          </a:prstGeom>
          <a:solidFill>
            <a:srgbClr val="9c9cdf"/>
          </a:solidFill>
          <a:ln w="25560">
            <a:solidFill>
              <a:srgbClr val="8aa5a7"/>
            </a:solidFill>
            <a:round/>
          </a:ln>
        </p:spPr>
      </p:sp>
      <p:sp>
        <p:nvSpPr>
          <p:cNvPr id="114" name="CustomShape 15"/>
          <p:cNvSpPr/>
          <p:nvPr/>
        </p:nvSpPr>
        <p:spPr>
          <a:xfrm>
            <a:off x="355320" y="3076920"/>
            <a:ext cx="8176680" cy="356760"/>
          </a:xfrm>
          <a:prstGeom prst="roundRect">
            <a:avLst>
              <a:gd fmla="val 3600" name="adj"/>
            </a:avLst>
          </a:prstGeom>
          <a:solidFill>
            <a:srgbClr val="333399"/>
          </a:solidFill>
          <a:ln w="25560">
            <a:solidFill>
              <a:srgbClr val="333399"/>
            </a:solidFill>
            <a:round/>
          </a:ln>
        </p:spPr>
        <p:txBody>
          <a:bodyPr anchor="ctr" bIns="45000" lIns="90000" rIns="90000" tIns="45000"/>
          <a:p>
            <a:r>
              <a:rPr b="1" lang="pt-BR" sz="2200">
                <a:solidFill>
                  <a:srgbClr val="ffffff"/>
                </a:solidFill>
                <a:latin typeface="Arial"/>
              </a:rPr>
              <a:t>ESTRUTURA PROGRAMÁTICA</a:t>
            </a:r>
            <a:endParaRPr/>
          </a:p>
        </p:txBody>
      </p:sp>
      <p:sp>
        <p:nvSpPr>
          <p:cNvPr id="115" name="CustomShape 16"/>
          <p:cNvSpPr/>
          <p:nvPr/>
        </p:nvSpPr>
        <p:spPr>
          <a:xfrm>
            <a:off x="107640" y="78120"/>
            <a:ext cx="8820720" cy="398160"/>
          </a:xfrm>
          <a:prstGeom prst="rect">
            <a:avLst/>
          </a:prstGeom>
        </p:spPr>
        <p:txBody>
          <a:bodyPr bIns="40680" lIns="81720" rIns="81720" tIns="40680"/>
          <a:p>
            <a:pPr algn="r"/>
            <a:r>
              <a:rPr b="1" lang="pt-BR" sz="2400">
                <a:solidFill>
                  <a:srgbClr val="ffffff"/>
                </a:solidFill>
                <a:latin typeface="Verdana"/>
              </a:rPr>
              <a:t>Identificação do FMDCA no Orçamento Municipal</a:t>
            </a:r>
            <a:endParaRPr/>
          </a:p>
        </p:txBody>
      </p:sp>
      <p:pic>
        <p:nvPicPr>
          <p:cNvPr descr="" id="116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</p:spTree>
  </p:cSld>
  <p:timing>
    <p:tnLst>
      <p:par>
        <p:cTn dur="indefinite" id="201" nodeType="tmRoot" restart="never">
          <p:childTnLst>
            <p:seq>
              <p:cTn dur="indefinite" id="202" nodeType="mainSeq">
                <p:childTnLst>
                  <p:par>
                    <p:cTn fill="hold" id="203">
                      <p:stCondLst>
                        <p:cond delay="indefinite"/>
                      </p:stCondLst>
                      <p:childTnLst>
                        <p:par>
                          <p:cTn fill="hold" id="204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0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8">
                      <p:stCondLst>
                        <p:cond delay="indefinite"/>
                      </p:stCondLst>
                      <p:childTnLst>
                        <p:par>
                          <p:cTn fill="hold" id="209">
                            <p:stCondLst>
                              <p:cond delay="0"/>
                            </p:stCondLst>
                            <p:childTnLst>
                              <p:par>
                                <p:cTn fill="hold" id="2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1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1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8">
                      <p:stCondLst>
                        <p:cond delay="indefinite"/>
                      </p:stCondLst>
                      <p:childTnLst>
                        <p:par>
                          <p:cTn fill="hold" id="219">
                            <p:stCondLst>
                              <p:cond delay="0"/>
                            </p:stCondLst>
                            <p:childTnLst>
                              <p:par>
                                <p:cTn fill="hold" id="2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2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3">
                      <p:stCondLst>
                        <p:cond delay="indefinite"/>
                      </p:stCondLst>
                      <p:childTnLst>
                        <p:par>
                          <p:cTn fill="hold" id="224">
                            <p:stCondLst>
                              <p:cond delay="0"/>
                            </p:stCondLst>
                            <p:childTnLst>
                              <p:par>
                                <p:cTn fill="hold" id="2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fill="freeze" id="22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118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119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20" name="CustomShape 3"/>
          <p:cNvSpPr/>
          <p:nvPr/>
        </p:nvSpPr>
        <p:spPr>
          <a:xfrm>
            <a:off x="251640" y="1340640"/>
            <a:ext cx="8568720" cy="4174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800">
                <a:solidFill>
                  <a:srgbClr val="000000"/>
                </a:solidFill>
                <a:latin typeface="Arial"/>
              </a:rPr>
              <a:t>Situações/Hipóteses: </a:t>
            </a:r>
            <a:endParaRPr/>
          </a:p>
          <a:p>
            <a:r>
              <a:rPr b="1" lang="pt-BR" sz="2400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>
              <a:buSzPct val="45000"/>
              <a:buFont typeface="Wingdings"/>
              <a:buChar char="ü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O FDCA consta no orçamento</a:t>
            </a:r>
            <a:r>
              <a:rPr b="1" lang="pt-BR" sz="2400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O FDCA não consta no orçamento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O FDCA arrecada recursos e não possui dotação orçamentária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O FDCA possui saldo financeiro  e não possui dotação orçamentária</a:t>
            </a:r>
            <a:endParaRPr/>
          </a:p>
        </p:txBody>
      </p:sp>
      <p:cxnSp>
        <p:nvCxnSpPr>
          <p:cNvPr id="121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22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24000" y="765000"/>
            <a:ext cx="8496000" cy="452556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</p:txBody>
      </p:sp>
      <p:cxnSp>
        <p:nvCxnSpPr>
          <p:cNvPr id="124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25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26" name="Line 4"/>
          <p:cNvSpPr/>
          <p:nvPr/>
        </p:nvSpPr>
        <p:spPr>
          <a:xfrm>
            <a:off x="6215040" y="3143160"/>
            <a:ext cx="0" cy="357120"/>
          </a:xfrm>
          <a:prstGeom prst="line">
            <a:avLst/>
          </a:prstGeom>
        </p:spPr>
      </p:sp>
      <p:sp>
        <p:nvSpPr>
          <p:cNvPr id="127" name="Line 5"/>
          <p:cNvSpPr/>
          <p:nvPr/>
        </p:nvSpPr>
        <p:spPr>
          <a:xfrm>
            <a:off x="6215040" y="3214440"/>
            <a:ext cx="71280" cy="928800"/>
          </a:xfrm>
          <a:prstGeom prst="line">
            <a:avLst/>
          </a:prstGeom>
        </p:spPr>
      </p:sp>
      <p:sp>
        <p:nvSpPr>
          <p:cNvPr id="128" name="CustomShape 6"/>
          <p:cNvSpPr/>
          <p:nvPr/>
        </p:nvSpPr>
        <p:spPr>
          <a:xfrm>
            <a:off x="344520" y="2907000"/>
            <a:ext cx="2930760" cy="94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pt-BR" sz="2800">
                <a:solidFill>
                  <a:srgbClr val="000000"/>
                </a:solidFill>
                <a:latin typeface="Arial"/>
              </a:rPr>
              <a:t>Créditos Orçamentários</a:t>
            </a:r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6250680" y="4726800"/>
            <a:ext cx="2671920" cy="1187640"/>
          </a:xfrm>
          <a:prstGeom prst="rect">
            <a:avLst/>
          </a:prstGeom>
          <a:ln w="2844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400">
                <a:solidFill>
                  <a:srgbClr val="000000"/>
                </a:solidFill>
                <a:latin typeface="Arial"/>
              </a:rPr>
              <a:t>Suplementares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400">
                <a:solidFill>
                  <a:srgbClr val="000000"/>
                </a:solidFill>
                <a:latin typeface="Arial"/>
              </a:rPr>
              <a:t>Especiais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400">
                <a:solidFill>
                  <a:srgbClr val="000000"/>
                </a:solidFill>
                <a:latin typeface="Arial"/>
              </a:rPr>
              <a:t>Extraordinários</a:t>
            </a:r>
            <a:endParaRPr/>
          </a:p>
        </p:txBody>
      </p:sp>
      <p:sp>
        <p:nvSpPr>
          <p:cNvPr id="130" name="CustomShape 8"/>
          <p:cNvSpPr/>
          <p:nvPr/>
        </p:nvSpPr>
        <p:spPr>
          <a:xfrm>
            <a:off x="107640" y="70200"/>
            <a:ext cx="8856720" cy="406080"/>
          </a:xfrm>
          <a:prstGeom prst="rect">
            <a:avLst/>
          </a:prstGeom>
        </p:spPr>
        <p:txBody>
          <a:bodyPr anchor="ctr" bIns="40680" lIns="81720" rIns="81720" tIns="40680"/>
          <a:p>
            <a:pPr algn="r"/>
            <a:r>
              <a:rPr b="1" lang="pt-BR" sz="2400">
                <a:solidFill>
                  <a:srgbClr val="ffffff"/>
                </a:solidFill>
                <a:latin typeface="Verdana"/>
              </a:rPr>
              <a:t>FDCA: Créditos Orçamentários</a:t>
            </a:r>
            <a:endParaRPr/>
          </a:p>
        </p:txBody>
      </p:sp>
      <p:pic>
        <p:nvPicPr>
          <p:cNvPr descr="" id="131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</p:spTree>
  </p:cSld>
  <p:timing>
    <p:tnLst>
      <p:par>
        <p:cTn dur="indefinite" id="228" nodeType="tmRoot" restart="never">
          <p:childTnLst>
            <p:seq>
              <p:cTn dur="indefinite" id="229" nodeType="mainSeq">
                <p:childTnLst>
                  <p:par>
                    <p:cTn fill="hold" id="230">
                      <p:stCondLst>
                        <p:cond delay="indefinite"/>
                      </p:stCondLst>
                      <p:childTnLst>
                        <p:par>
                          <p:cTn fill="hold" id="231">
                            <p:stCondLst>
                              <p:cond delay="0"/>
                            </p:stCondLst>
                            <p:childTnLst>
                              <p:par>
                                <p:cTn fill="hold" id="232" nodeType="clickEffect" presetClass="entr" presetID="4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34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3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Line 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33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34" name="Line 3"/>
          <p:cNvSpPr/>
          <p:nvPr/>
        </p:nvSpPr>
        <p:spPr>
          <a:xfrm>
            <a:off x="6215040" y="3143160"/>
            <a:ext cx="0" cy="357120"/>
          </a:xfrm>
          <a:prstGeom prst="line">
            <a:avLst/>
          </a:prstGeom>
        </p:spPr>
      </p:sp>
      <p:sp>
        <p:nvSpPr>
          <p:cNvPr id="135" name="Line 4"/>
          <p:cNvSpPr/>
          <p:nvPr/>
        </p:nvSpPr>
        <p:spPr>
          <a:xfrm>
            <a:off x="6215040" y="3214440"/>
            <a:ext cx="71280" cy="928800"/>
          </a:xfrm>
          <a:prstGeom prst="line">
            <a:avLst/>
          </a:prstGeom>
        </p:spPr>
      </p:sp>
      <p:sp>
        <p:nvSpPr>
          <p:cNvPr id="136" name="CustomShape 5"/>
          <p:cNvSpPr/>
          <p:nvPr/>
        </p:nvSpPr>
        <p:spPr>
          <a:xfrm>
            <a:off x="6948360" y="857160"/>
            <a:ext cx="428400" cy="5214600"/>
          </a:xfrm>
          <a:prstGeom prst="rightBrace">
            <a:avLst>
              <a:gd fmla="val 1666" name="adj1"/>
              <a:gd fmla="val 10000" name="adj2"/>
            </a:avLst>
          </a:prstGeom>
          <a:ln w="25560">
            <a:solidFill>
              <a:srgbClr val="6b6bcf"/>
            </a:solidFill>
            <a:round/>
          </a:ln>
        </p:spPr>
      </p:sp>
      <p:sp>
        <p:nvSpPr>
          <p:cNvPr id="137" name="CustomShape 6"/>
          <p:cNvSpPr/>
          <p:nvPr/>
        </p:nvSpPr>
        <p:spPr>
          <a:xfrm>
            <a:off x="7397640" y="3228840"/>
            <a:ext cx="1213920" cy="395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pt-BR" sz="2000">
                <a:solidFill>
                  <a:srgbClr val="000000"/>
                </a:solidFill>
                <a:latin typeface="Arial"/>
              </a:rPr>
              <a:t>4.320/64</a:t>
            </a:r>
            <a:endParaRPr/>
          </a:p>
        </p:txBody>
      </p:sp>
      <p:sp>
        <p:nvSpPr>
          <p:cNvPr id="138" name="CustomShape 7"/>
          <p:cNvSpPr/>
          <p:nvPr/>
        </p:nvSpPr>
        <p:spPr>
          <a:xfrm>
            <a:off x="30240" y="78120"/>
            <a:ext cx="8898120" cy="398160"/>
          </a:xfrm>
          <a:prstGeom prst="rect">
            <a:avLst/>
          </a:prstGeom>
        </p:spPr>
        <p:txBody>
          <a:bodyPr anchor="ctr" bIns="40680" lIns="81720" rIns="81720" tIns="40680"/>
          <a:p>
            <a:pPr algn="r"/>
            <a:r>
              <a:rPr b="1" lang="pt-BR" sz="2200">
                <a:solidFill>
                  <a:srgbClr val="ffffff"/>
                </a:solidFill>
                <a:latin typeface="Verdana"/>
              </a:rPr>
              <a:t>FDCA: Abertura de Créditos Orçamentários Adicionais</a:t>
            </a:r>
            <a:endParaRPr/>
          </a:p>
        </p:txBody>
      </p:sp>
      <p:pic>
        <p:nvPicPr>
          <p:cNvPr descr="" id="139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</p:spTree>
  </p:cSld>
  <p:timing>
    <p:tnLst>
      <p:par>
        <p:cTn dur="indefinite" id="237" nodeType="tmRoot" restart="never">
          <p:childTnLst>
            <p:seq>
              <p:cTn dur="indefinite" id="238" nodeType="mainSeq">
                <p:childTnLst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afterEffect" presetClass="emph" presetID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" fill="hold" id="242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  <p:set>
                                      <p:cBhvr>
                                        <p:cTn dur="100" fill="hold" id="243"/>
                                        <p:tgtEl>
                                          <p:spTgt spid="-1"/>
                                        </p:tgtEl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24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46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49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141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O FUNDO DOS DIREITOS DA CRIANÇA  E DO ADOLESCENTE</a:t>
            </a:r>
            <a:endParaRPr/>
          </a:p>
        </p:txBody>
      </p:sp>
      <p:pic>
        <p:nvPicPr>
          <p:cNvPr descr="" id="142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43" name="CustomShape 3"/>
          <p:cNvSpPr/>
          <p:nvPr/>
        </p:nvSpPr>
        <p:spPr>
          <a:xfrm>
            <a:off x="251640" y="1340640"/>
            <a:ext cx="8568720" cy="4084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MODALIDADES DE EXECUÇÃO DA DESPESA:</a:t>
            </a:r>
            <a:endParaRPr/>
          </a:p>
          <a:p>
            <a:endParaRPr/>
          </a:p>
          <a:p>
            <a:r>
              <a:rPr b="1" lang="pt-BR" sz="2000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 lvl="2">
              <a:buSzPct val="45000"/>
              <a:buFont typeface="Wingdings"/>
              <a:buChar char="q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APLICAÇÃO DIRETA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 lvl="2">
              <a:buSzPct val="45000"/>
              <a:buFont typeface="Wingdings"/>
              <a:buChar char="q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TRANSFERÊNCIAS A ENTIDADES PRIVADAS SEM FINS LUCRATIVOS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cxnSp>
        <p:nvCxnSpPr>
          <p:cNvPr id="144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45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O FUNDO DOS DIREITOS DA CRIANÇA  E DO ADOLESCENTE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323640" y="1484640"/>
            <a:ext cx="8496720" cy="4392000"/>
          </a:xfrm>
          <a:prstGeom prst="rect">
            <a:avLst/>
          </a:prstGeom>
          <a:ln w="57240">
            <a:solidFill>
              <a:srgbClr val="00b050"/>
            </a:solidFill>
            <a:round/>
          </a:ln>
        </p:spPr>
        <p:txBody>
          <a:bodyPr anchor="ctr"/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Arial"/>
              </a:rPr>
              <a:t>RECEITAS DIRETAS DO FUNDO</a:t>
            </a:r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Arial"/>
              </a:rPr>
              <a:t>DESTINAÇÃO</a:t>
            </a:r>
            <a:r>
              <a:rPr b="1" lang="pt-BR" sz="3200">
                <a:solidFill>
                  <a:srgbClr val="000000"/>
                </a:solidFill>
                <a:latin typeface="Arial"/>
              </a:rPr>
              <a:t> INCENTIVADAS NO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3200">
                <a:solidFill>
                  <a:srgbClr val="000000"/>
                </a:solidFill>
                <a:latin typeface="Arial"/>
              </a:rPr>
              <a:t>IMPOSTO DE RENDA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48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408720"/>
            <a:ext cx="1115280" cy="476280"/>
          </a:xfrm>
          <a:prstGeom prst="rect">
            <a:avLst/>
          </a:prstGeom>
        </p:spPr>
      </p:pic>
    </p:spTree>
  </p:cSld>
  <p:timing>
    <p:tnLst>
      <p:par>
        <p:cTn dur="indefinite" id="250" nodeType="tmRoot" restart="never">
          <p:childTnLst>
            <p:seq>
              <p:cTn dur="indefinite" id="251" nodeType="mainSeq">
                <p:childTnLst>
                  <p:par>
                    <p:cTn fill="hold" id="252">
                      <p:stCondLst>
                        <p:cond delay="indefinite"/>
                      </p:stCondLst>
                      <p:childTnLst>
                        <p:par>
                          <p:cTn fill="hold" id="253">
                            <p:stCondLst>
                              <p:cond delay="0"/>
                            </p:stCondLst>
                            <p:childTnLst>
                              <p:par>
                                <p:cTn fill="hold" id="25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150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  <p:pic>
        <p:nvPicPr>
          <p:cNvPr descr="" id="151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52" name="CustomShape 3"/>
          <p:cNvSpPr/>
          <p:nvPr/>
        </p:nvSpPr>
        <p:spPr>
          <a:xfrm>
            <a:off x="179640" y="1029240"/>
            <a:ext cx="856872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Quem pode </a:t>
            </a:r>
            <a:r>
              <a:rPr b="1" lang="pt-BR" sz="3200">
                <a:solidFill>
                  <a:srgbClr val="000000"/>
                </a:solidFill>
                <a:latin typeface="Arial"/>
              </a:rPr>
              <a:t>doar </a:t>
            </a:r>
            <a:r>
              <a:rPr b="1" lang="pt-BR" sz="2400">
                <a:solidFill>
                  <a:srgbClr val="000000"/>
                </a:solidFill>
                <a:latin typeface="Arial"/>
              </a:rPr>
              <a:t>e deduzir do Imposto de Renda?</a:t>
            </a:r>
            <a:endParaRPr/>
          </a:p>
        </p:txBody>
      </p:sp>
      <p:cxnSp>
        <p:nvCxnSpPr>
          <p:cNvPr id="153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54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55" name="CustomShape 6"/>
          <p:cNvSpPr/>
          <p:nvPr/>
        </p:nvSpPr>
        <p:spPr>
          <a:xfrm>
            <a:off x="683640" y="2092320"/>
            <a:ext cx="7848360" cy="39607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 u="sng">
                <a:solidFill>
                  <a:srgbClr val="000000"/>
                </a:solidFill>
                <a:latin typeface="Arial"/>
              </a:rPr>
              <a:t>Pessoas jurídicas (empresas): </a:t>
            </a:r>
            <a:endParaRPr/>
          </a:p>
          <a:p>
            <a:endParaRPr/>
          </a:p>
          <a:p>
            <a:r>
              <a:rPr lang="pt-BR" sz="2400">
                <a:solidFill>
                  <a:srgbClr val="000000"/>
                </a:solidFill>
                <a:latin typeface="Arial"/>
              </a:rPr>
              <a:t>	</a:t>
            </a:r>
            <a:r>
              <a:rPr lang="pt-BR" sz="2200">
                <a:solidFill>
                  <a:srgbClr val="000000"/>
                </a:solidFill>
                <a:latin typeface="Arial"/>
              </a:rPr>
              <a:t>Que sejam tributadas com base no lucro real</a:t>
            </a:r>
            <a:endParaRPr/>
          </a:p>
          <a:p>
            <a:endParaRPr/>
          </a:p>
          <a:p>
            <a:endParaRPr/>
          </a:p>
          <a:p>
            <a:r>
              <a:rPr b="1" lang="pt-BR" sz="2400" u="sng">
                <a:solidFill>
                  <a:srgbClr val="000000"/>
                </a:solidFill>
                <a:latin typeface="Arial"/>
              </a:rPr>
              <a:t>Pessoas físicas: </a:t>
            </a:r>
            <a:endParaRPr/>
          </a:p>
          <a:p>
            <a:endParaRPr/>
          </a:p>
          <a:p>
            <a:r>
              <a:rPr lang="pt-BR" sz="2400">
                <a:solidFill>
                  <a:srgbClr val="000000"/>
                </a:solidFill>
                <a:latin typeface="Arial"/>
              </a:rPr>
              <a:t>	</a:t>
            </a:r>
            <a:r>
              <a:rPr lang="pt-BR" sz="2200">
                <a:solidFill>
                  <a:srgbClr val="000000"/>
                </a:solidFill>
                <a:latin typeface="Arial"/>
              </a:rPr>
              <a:t>Que elabore a Declaração de Ajuste Anual (DAA) no “</a:t>
            </a:r>
            <a:r>
              <a:rPr b="1" lang="pt-BR" sz="2200">
                <a:solidFill>
                  <a:srgbClr val="000000"/>
                </a:solidFill>
                <a:latin typeface="Arial"/>
              </a:rPr>
              <a:t>Modelo Completo</a:t>
            </a:r>
            <a:r>
              <a:rPr lang="pt-BR" sz="2200">
                <a:solidFill>
                  <a:srgbClr val="000000"/>
                </a:solidFill>
                <a:latin typeface="Arial"/>
              </a:rPr>
              <a:t>”.</a:t>
            </a:r>
            <a:endParaRPr/>
          </a:p>
          <a:p>
            <a:endParaRPr/>
          </a:p>
          <a:p>
            <a:r>
              <a:rPr lang="pt-BR" sz="2200">
                <a:solidFill>
                  <a:srgbClr val="000000"/>
                </a:solidFill>
                <a:latin typeface="Arial"/>
              </a:rPr>
              <a:t>	</a:t>
            </a:r>
            <a:r>
              <a:rPr lang="pt-BR" sz="2200">
                <a:solidFill>
                  <a:srgbClr val="000000"/>
                </a:solidFill>
                <a:latin typeface="Arial"/>
              </a:rPr>
              <a:t>Ou seja, </a:t>
            </a:r>
            <a:r>
              <a:rPr b="1" lang="pt-BR" sz="2200">
                <a:solidFill>
                  <a:srgbClr val="000000"/>
                </a:solidFill>
                <a:latin typeface="Arial"/>
              </a:rPr>
              <a:t>não utilize o Desconto Simplificado</a:t>
            </a:r>
            <a:r>
              <a:rPr lang="pt-BR" sz="22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r>
              <a:rPr lang="pt-BR" sz="2400">
                <a:solidFill>
                  <a:srgbClr val="000000"/>
                </a:solidFill>
                <a:latin typeface="Arial"/>
              </a:rPr>
              <a:t>	</a:t>
            </a:r>
            <a:endParaRPr/>
          </a:p>
        </p:txBody>
      </p:sp>
    </p:spTree>
  </p:cSld>
  <p:timing>
    <p:tnLst>
      <p:par>
        <p:cTn dur="indefinite" id="256" nodeType="tmRoot" restart="never">
          <p:childTnLst>
            <p:seq>
              <p:cTn dur="indefinite" id="257" nodeType="mainSeq">
                <p:childTnLst>
                  <p:par>
                    <p:cTn fill="hold" id="258">
                      <p:stCondLst>
                        <p:cond delay="indefinite"/>
                      </p:stCondLst>
                      <p:childTnLst>
                        <p:par>
                          <p:cTn fill="hold" id="259">
                            <p:stCondLst>
                              <p:cond delay="0"/>
                            </p:stCondLst>
                            <p:childTnLst>
                              <p:par>
                                <p:cTn fill="hold" id="26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2">
                      <p:stCondLst>
                        <p:cond delay="indefinite"/>
                      </p:stCondLst>
                      <p:childTnLst>
                        <p:par>
                          <p:cTn fill="hold" id="263">
                            <p:stCondLst>
                              <p:cond delay="0"/>
                            </p:stCondLst>
                            <p:childTnLst>
                              <p:par>
                                <p:cTn fill="hold" id="26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6">
                      <p:stCondLst>
                        <p:cond delay="indefinite"/>
                      </p:stCondLst>
                      <p:childTnLst>
                        <p:par>
                          <p:cTn fill="hold" id="267">
                            <p:stCondLst>
                              <p:cond delay="0"/>
                            </p:stCondLst>
                            <p:childTnLst>
                              <p:par>
                                <p:cTn fill="hold" id="26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7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0">
                      <p:stCondLst>
                        <p:cond delay="indefinite"/>
                      </p:stCondLst>
                      <p:childTnLst>
                        <p:par>
                          <p:cTn fill="hold" id="271">
                            <p:stCondLst>
                              <p:cond delay="0"/>
                            </p:stCondLst>
                            <p:childTnLst>
                              <p:par>
                                <p:cTn fill="hold" id="27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97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4">
                      <p:stCondLst>
                        <p:cond delay="indefinite"/>
                      </p:stCondLst>
                      <p:childTnLst>
                        <p:par>
                          <p:cTn fill="hold" id="275">
                            <p:stCondLst>
                              <p:cond delay="0"/>
                            </p:stCondLst>
                            <p:childTnLst>
                              <p:par>
                                <p:cTn fill="hold" id="27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68" st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8">
                      <p:stCondLst>
                        <p:cond delay="indefinite"/>
                      </p:stCondLst>
                      <p:childTnLst>
                        <p:par>
                          <p:cTn fill="hold" id="279">
                            <p:stCondLst>
                              <p:cond delay="0"/>
                            </p:stCondLst>
                            <p:childTnLst>
                              <p:par>
                                <p:cTn fill="hold" id="28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16" st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2">
                      <p:stCondLst>
                        <p:cond delay="indefinite"/>
                      </p:stCondLst>
                      <p:childTnLst>
                        <p:par>
                          <p:cTn fill="hold" id="283">
                            <p:stCondLst>
                              <p:cond delay="0"/>
                            </p:stCondLst>
                            <p:childTnLst>
                              <p:par>
                                <p:cTn fill="hold" id="28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18" st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157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58" name="CustomShape 2"/>
          <p:cNvSpPr/>
          <p:nvPr/>
        </p:nvSpPr>
        <p:spPr>
          <a:xfrm>
            <a:off x="251640" y="836640"/>
            <a:ext cx="856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Quais o limites para doações?</a:t>
            </a:r>
            <a:endParaRPr/>
          </a:p>
        </p:txBody>
      </p:sp>
      <p:cxnSp>
        <p:nvCxnSpPr>
          <p:cNvPr id="159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60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61" name="CustomShape 5"/>
          <p:cNvSpPr/>
          <p:nvPr/>
        </p:nvSpPr>
        <p:spPr>
          <a:xfrm>
            <a:off x="611640" y="1628640"/>
            <a:ext cx="8064360" cy="4053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 u="sng">
                <a:solidFill>
                  <a:srgbClr val="000000"/>
                </a:solidFill>
                <a:latin typeface="Arial"/>
              </a:rPr>
              <a:t>Pessoas jurídicas: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Ø"/>
            </a:pPr>
            <a:r>
              <a:rPr lang="pt-BR" sz="2000">
                <a:solidFill>
                  <a:srgbClr val="000000"/>
                </a:solidFill>
                <a:latin typeface="Arial"/>
              </a:rPr>
              <a:t>1% do imposto sobre a renda devido e apurado com base no 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Lucro Real.</a:t>
            </a:r>
            <a:endParaRPr/>
          </a:p>
          <a:p>
            <a:endParaRPr/>
          </a:p>
          <a:p>
            <a:endParaRPr/>
          </a:p>
          <a:p>
            <a:r>
              <a:rPr b="1" lang="pt-BR" sz="2400" u="sng">
                <a:solidFill>
                  <a:srgbClr val="000000"/>
                </a:solidFill>
                <a:latin typeface="Arial"/>
              </a:rPr>
              <a:t>Pessoas físicas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Ø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6%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do imposto sobre a renda apurado na Declaração de Ajuste Anual – 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Doações feitas até 31.12 do ano anterior a DAA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Ø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3%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 do imposto sobre a renda apurado na Declaração de Ajuste Anual -  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Doações feitas no ato da DAA.</a:t>
            </a:r>
            <a:endParaRPr/>
          </a:p>
        </p:txBody>
      </p:sp>
      <p:sp>
        <p:nvSpPr>
          <p:cNvPr id="162" name="CustomShape 6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</p:spTree>
  </p:cSld>
  <p:timing>
    <p:tnLst>
      <p:par>
        <p:cTn dur="indefinite" id="286" nodeType="tmRoot" restart="never">
          <p:childTnLst>
            <p:seq>
              <p:cTn dur="indefinite" id="287" nodeType="mainSeq">
                <p:childTnLst>
                  <p:par>
                    <p:cTn fill="hold" id="288">
                      <p:stCondLst>
                        <p:cond delay="indefinite"/>
                      </p:stCondLst>
                      <p:childTnLst>
                        <p:par>
                          <p:cTn fill="hold" id="289">
                            <p:stCondLst>
                              <p:cond delay="0"/>
                            </p:stCondLst>
                            <p:childTnLst>
                              <p:par>
                                <p:cTn fill="hold" id="29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2">
                      <p:stCondLst>
                        <p:cond delay="indefinite"/>
                      </p:stCondLst>
                      <p:childTnLst>
                        <p:par>
                          <p:cTn fill="hold" id="293">
                            <p:stCondLst>
                              <p:cond delay="0"/>
                            </p:stCondLst>
                            <p:childTnLst>
                              <p:par>
                                <p:cTn fill="hold" id="29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6">
                      <p:stCondLst>
                        <p:cond delay="indefinite"/>
                      </p:stCondLst>
                      <p:childTnLst>
                        <p:par>
                          <p:cTn fill="hold" id="297">
                            <p:stCondLst>
                              <p:cond delay="0"/>
                            </p:stCondLst>
                            <p:childTnLst>
                              <p:par>
                                <p:cTn fill="hold" id="29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9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0">
                      <p:stCondLst>
                        <p:cond delay="indefinite"/>
                      </p:stCondLst>
                      <p:childTnLst>
                        <p:par>
                          <p:cTn fill="hold" id="301">
                            <p:stCondLst>
                              <p:cond delay="0"/>
                            </p:stCondLst>
                            <p:childTnLst>
                              <p:par>
                                <p:cTn fill="hold" id="30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07" st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4">
                      <p:stCondLst>
                        <p:cond delay="indefinite"/>
                      </p:stCondLst>
                      <p:childTnLst>
                        <p:par>
                          <p:cTn fill="hold" id="305">
                            <p:stCondLst>
                              <p:cond delay="0"/>
                            </p:stCondLst>
                            <p:childTnLst>
                              <p:par>
                                <p:cTn fill="hold" id="30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24" st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8">
                      <p:stCondLst>
                        <p:cond delay="indefinite"/>
                      </p:stCondLst>
                      <p:childTnLst>
                        <p:par>
                          <p:cTn fill="hold" id="309">
                            <p:stCondLst>
                              <p:cond delay="0"/>
                            </p:stCondLst>
                            <p:childTnLst>
                              <p:par>
                                <p:cTn fill="hold" id="31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24" st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164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65" name="CustomShape 2"/>
          <p:cNvSpPr/>
          <p:nvPr/>
        </p:nvSpPr>
        <p:spPr>
          <a:xfrm>
            <a:off x="251640" y="836640"/>
            <a:ext cx="8568720" cy="461160"/>
          </a:xfrm>
          <a:prstGeom prst="rect">
            <a:avLst/>
          </a:prstGeom>
        </p:spPr>
      </p:sp>
      <p:cxnSp>
        <p:nvCxnSpPr>
          <p:cNvPr id="166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67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68" name="CustomShape 5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  <p:sp>
        <p:nvSpPr>
          <p:cNvPr id="169" name="CustomShape 6"/>
          <p:cNvSpPr/>
          <p:nvPr/>
        </p:nvSpPr>
        <p:spPr>
          <a:xfrm>
            <a:off x="251640" y="951120"/>
            <a:ext cx="856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Regras Doações Pessoas Físicas:</a:t>
            </a:r>
            <a:endParaRPr/>
          </a:p>
        </p:txBody>
      </p:sp>
      <p:sp>
        <p:nvSpPr>
          <p:cNvPr id="170" name="CustomShape 7"/>
          <p:cNvSpPr/>
          <p:nvPr/>
        </p:nvSpPr>
        <p:spPr>
          <a:xfrm>
            <a:off x="395640" y="1885320"/>
            <a:ext cx="8208720" cy="3565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 u="sng">
                <a:solidFill>
                  <a:srgbClr val="000000"/>
                </a:solidFill>
                <a:latin typeface="Arial"/>
              </a:rPr>
              <a:t>Doações realizadas no ano anterior a entrega da DAA:</a:t>
            </a:r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Limite de 6% do Imposto de Renda devido, computado as demais deduções relativas ao Fundo do Idoso, Incentivo à Cultura, Incentivo à Atividade Audiovisual e Incentivo ao Desporto, se houver:</a:t>
            </a:r>
            <a:endParaRPr/>
          </a:p>
          <a:p>
            <a:endParaRPr/>
          </a:p>
          <a:p>
            <a:endParaRPr/>
          </a:p>
          <a:p>
            <a:r>
              <a:rPr b="1" lang="pt-BR" sz="2000" u="sng">
                <a:solidFill>
                  <a:srgbClr val="000000"/>
                </a:solidFill>
                <a:latin typeface="Arial"/>
              </a:rPr>
              <a:t>Doações realizadas no ato da entrega da DAA:</a:t>
            </a:r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Limite de 3% sobre o Imposto sobre a Renda devido apurado na declaração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;</a:t>
            </a:r>
            <a:endParaRPr/>
          </a:p>
          <a:p>
            <a:endParaRPr/>
          </a:p>
        </p:txBody>
      </p:sp>
    </p:spTree>
  </p:cSld>
  <p:timing>
    <p:tnLst>
      <p:par>
        <p:cTn dur="indefinite" id="312" nodeType="tmRoot" restart="never">
          <p:childTnLst>
            <p:seq>
              <p:cTn dur="indefinite" id="313" nodeType="mainSeq">
                <p:childTnLst>
                  <p:par>
                    <p:cTn fill="hold" id="314">
                      <p:stCondLst>
                        <p:cond delay="indefinite"/>
                      </p:stCondLst>
                      <p:childTnLst>
                        <p:par>
                          <p:cTn fill="hold" id="315">
                            <p:stCondLst>
                              <p:cond delay="0"/>
                            </p:stCondLst>
                            <p:childTnLst>
                              <p:par>
                                <p:cTn fill="hold" id="31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8">
                      <p:stCondLst>
                        <p:cond delay="indefinite"/>
                      </p:stCondLst>
                      <p:childTnLst>
                        <p:par>
                          <p:cTn fill="hold" id="319">
                            <p:stCondLst>
                              <p:cond delay="0"/>
                            </p:stCondLst>
                            <p:childTnLst>
                              <p:par>
                                <p:cTn fill="hold" id="32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2">
                      <p:stCondLst>
                        <p:cond delay="indefinite"/>
                      </p:stCondLst>
                      <p:childTnLst>
                        <p:par>
                          <p:cTn fill="hold" id="323">
                            <p:stCondLst>
                              <p:cond delay="0"/>
                            </p:stCondLst>
                            <p:childTnLst>
                              <p:par>
                                <p:cTn fill="hold" id="32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44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6">
                      <p:stCondLst>
                        <p:cond delay="indefinite"/>
                      </p:stCondLst>
                      <p:childTnLst>
                        <p:par>
                          <p:cTn fill="hold" id="327">
                            <p:stCondLst>
                              <p:cond delay="0"/>
                            </p:stCondLst>
                            <p:childTnLst>
                              <p:par>
                                <p:cTn fill="hold" id="32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91" st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0">
                      <p:stCondLst>
                        <p:cond delay="indefinite"/>
                      </p:stCondLst>
                      <p:childTnLst>
                        <p:par>
                          <p:cTn fill="hold" id="331">
                            <p:stCondLst>
                              <p:cond delay="0"/>
                            </p:stCondLst>
                            <p:childTnLst>
                              <p:par>
                                <p:cTn fill="hold" id="33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65" st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172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73" name="CustomShape 2"/>
          <p:cNvSpPr/>
          <p:nvPr/>
        </p:nvSpPr>
        <p:spPr>
          <a:xfrm>
            <a:off x="251640" y="836640"/>
            <a:ext cx="8568720" cy="461160"/>
          </a:xfrm>
          <a:prstGeom prst="rect">
            <a:avLst/>
          </a:prstGeom>
        </p:spPr>
      </p:sp>
      <p:cxnSp>
        <p:nvCxnSpPr>
          <p:cNvPr id="174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75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76" name="CustomShape 5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  <p:sp>
        <p:nvSpPr>
          <p:cNvPr id="177" name="CustomShape 6"/>
          <p:cNvSpPr/>
          <p:nvPr/>
        </p:nvSpPr>
        <p:spPr>
          <a:xfrm>
            <a:off x="251640" y="951120"/>
            <a:ext cx="856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Operacionalização das Doações:</a:t>
            </a:r>
            <a:endParaRPr/>
          </a:p>
        </p:txBody>
      </p:sp>
      <p:sp>
        <p:nvSpPr>
          <p:cNvPr id="178" name="CustomShape 7"/>
          <p:cNvSpPr/>
          <p:nvPr/>
        </p:nvSpPr>
        <p:spPr>
          <a:xfrm>
            <a:off x="467640" y="1823400"/>
            <a:ext cx="8208720" cy="3443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 u="sng">
                <a:solidFill>
                  <a:srgbClr val="000000"/>
                </a:solidFill>
                <a:latin typeface="Arial"/>
              </a:rPr>
              <a:t>Doações realizadas no ano anterior a entrega da DAA:</a:t>
            </a:r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Realização de depósito em conta bancária específica do Fundo.</a:t>
            </a:r>
            <a:endParaRPr/>
          </a:p>
          <a:p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Comprovação mediante recibo emitido pelo Fundo ou Documento de Arrecadação Municipal.</a:t>
            </a:r>
            <a:endParaRPr/>
          </a:p>
          <a:p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O Fundo deverá  informar as doações para a Receita Federal, através da Declaração de Benefícios Fiscais – DBF.</a:t>
            </a:r>
            <a:endParaRPr/>
          </a:p>
          <a:p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28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29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30" name="CustomShape 3"/>
          <p:cNvSpPr/>
          <p:nvPr/>
        </p:nvSpPr>
        <p:spPr>
          <a:xfrm>
            <a:off x="251640" y="764640"/>
            <a:ext cx="8496720" cy="5439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Exigência legal do ECA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 u="sng">
                <a:solidFill>
                  <a:srgbClr val="000000"/>
                </a:solidFill>
                <a:latin typeface="Arial"/>
              </a:rPr>
              <a:t>FUNDO</a:t>
            </a:r>
            <a:r>
              <a:rPr lang="pt-BR">
                <a:solidFill>
                  <a:srgbClr val="000000"/>
                </a:solidFill>
                <a:latin typeface="Arial"/>
              </a:rPr>
              <a:t>: Instrumento jurídico/contábil para captação e aplicação de recursos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Condição para execução das políticas de atendimento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Unidade Executora de Orçamento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Inscrição obrigatória no CNPJ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Possui instrumentos de planejamento próprios/obrigatórios:</a:t>
            </a:r>
            <a:endParaRPr/>
          </a:p>
          <a:p>
            <a:pPr lvl="1"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ff0000"/>
                </a:solidFill>
                <a:latin typeface="Arial"/>
              </a:rPr>
              <a:t>Plano de Ação</a:t>
            </a:r>
            <a:endParaRPr/>
          </a:p>
          <a:p>
            <a:pPr lvl="1"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ff0000"/>
                </a:solidFill>
                <a:latin typeface="Arial"/>
              </a:rPr>
              <a:t>Plano de Aplicação</a:t>
            </a:r>
            <a:endParaRPr/>
          </a:p>
          <a:p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Gerido pelo Conselho de Direitos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Tem ordenador de despesa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Prestação de contas obrigatória</a:t>
            </a:r>
            <a:endParaRPr/>
          </a:p>
          <a:p>
            <a:pPr>
              <a:lnSpc>
                <a:spcPct val="150000"/>
              </a:lnSpc>
              <a:buSzPct val="45000"/>
              <a:buFont typeface="Wingdings"/>
              <a:buChar char="ü"/>
            </a:pPr>
            <a:r>
              <a:rPr b="1" lang="pt-BR">
                <a:solidFill>
                  <a:srgbClr val="000000"/>
                </a:solidFill>
                <a:latin typeface="Arial"/>
              </a:rPr>
              <a:t>DEVE INTEGRAR O ORÇAMENTO PÚBLICO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2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98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150" st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181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211" st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270" st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284" st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303" st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337" st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362" st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394" st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428" st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9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665640"/>
            <a:ext cx="9125280" cy="6192000"/>
          </a:xfrm>
          <a:prstGeom prst="rect">
            <a:avLst/>
          </a:prstGeom>
        </p:spPr>
      </p:pic>
      <p:sp>
        <p:nvSpPr>
          <p:cNvPr id="180" name="CustomShape 1"/>
          <p:cNvSpPr/>
          <p:nvPr/>
        </p:nvSpPr>
        <p:spPr>
          <a:xfrm>
            <a:off x="18360" y="5589360"/>
            <a:ext cx="952920" cy="3596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cxnSp>
        <p:nvCxnSpPr>
          <p:cNvPr id="181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182" name="CustomShape 3"/>
          <p:cNvSpPr/>
          <p:nvPr/>
        </p:nvSpPr>
        <p:spPr>
          <a:xfrm>
            <a:off x="3636000" y="3933000"/>
            <a:ext cx="50403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Imposto a Restituir = R$1.377,70</a:t>
            </a:r>
            <a:endParaRPr/>
          </a:p>
        </p:txBody>
      </p:sp>
      <p:sp>
        <p:nvSpPr>
          <p:cNvPr id="183" name="CustomShape 4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18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cxnSp>
        <p:nvCxnSpPr>
          <p:cNvPr id="186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187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188" name="CustomShape 4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  <p:pic>
        <p:nvPicPr>
          <p:cNvPr descr="" id="1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18120"/>
            <a:ext cx="9143640" cy="6239520"/>
          </a:xfrm>
          <a:prstGeom prst="rect">
            <a:avLst/>
          </a:prstGeom>
        </p:spPr>
      </p:pic>
      <p:pic>
        <p:nvPicPr>
          <p:cNvPr descr="" id="190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968040" y="1073520"/>
            <a:ext cx="8175600" cy="3116160"/>
          </a:xfrm>
          <a:prstGeom prst="rect">
            <a:avLst/>
          </a:prstGeom>
        </p:spPr>
      </p:pic>
      <p:pic>
        <p:nvPicPr>
          <p:cNvPr descr="" id="191" name="Imagem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05080" y="14400"/>
            <a:ext cx="6333840" cy="6829200"/>
          </a:xfrm>
          <a:prstGeom prst="rect">
            <a:avLst/>
          </a:prstGeom>
        </p:spPr>
      </p:pic>
    </p:spTree>
  </p:cSld>
  <p:timing>
    <p:tnLst>
      <p:par>
        <p:cTn dur="indefinite" id="334" nodeType="tmRoot" restart="never">
          <p:childTnLst>
            <p:seq>
              <p:cTn dur="indefinite" id="335" nodeType="mainSeq">
                <p:childTnLst>
                  <p:par>
                    <p:cTn fill="hold" id="336">
                      <p:stCondLst>
                        <p:cond delay="indefinite"/>
                      </p:stCondLst>
                      <p:childTnLst>
                        <p:par>
                          <p:cTn fill="hold" id="337">
                            <p:stCondLst>
                              <p:cond delay="0"/>
                            </p:stCondLst>
                            <p:childTnLst>
                              <p:par>
                                <p:cTn fill="hold" id="338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0">
                      <p:stCondLst>
                        <p:cond delay="indefinite"/>
                      </p:stCondLst>
                      <p:childTnLst>
                        <p:par>
                          <p:cTn fill="hold" id="341">
                            <p:stCondLst>
                              <p:cond delay="0"/>
                            </p:stCondLst>
                            <p:childTnLst>
                              <p:par>
                                <p:cTn fill="hold" id="34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44"/>
                                        <p:tgtEl>
                                          <p:spTgt spid="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45"/>
                                        <p:tgtEl>
                                          <p:spTgt spid="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46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7">
                      <p:stCondLst>
                        <p:cond delay="indefinite"/>
                      </p:stCondLst>
                      <p:childTnLst>
                        <p:par>
                          <p:cTn fill="hold" id="348">
                            <p:stCondLst>
                              <p:cond delay="0"/>
                            </p:stCondLst>
                            <p:childTnLst>
                              <p:par>
                                <p:cTn fill="hold" id="3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2" name="Imagem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6640"/>
            <a:ext cx="9180000" cy="5722920"/>
          </a:xfrm>
          <a:prstGeom prst="rect">
            <a:avLst/>
          </a:prstGeom>
        </p:spPr>
      </p:pic>
      <p:sp>
        <p:nvSpPr>
          <p:cNvPr id="193" name="CustomShape 1"/>
          <p:cNvSpPr/>
          <p:nvPr/>
        </p:nvSpPr>
        <p:spPr>
          <a:xfrm>
            <a:off x="467640" y="2565000"/>
            <a:ext cx="3600000" cy="2876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4" name="CustomShape 2"/>
          <p:cNvSpPr/>
          <p:nvPr/>
        </p:nvSpPr>
        <p:spPr>
          <a:xfrm>
            <a:off x="2375640" y="6015600"/>
            <a:ext cx="4392000" cy="36468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Imposto a Restituir = R$2.195,03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0" y="4464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197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198" name="CustomShape 2"/>
          <p:cNvSpPr/>
          <p:nvPr/>
        </p:nvSpPr>
        <p:spPr>
          <a:xfrm>
            <a:off x="251640" y="836640"/>
            <a:ext cx="8568720" cy="461160"/>
          </a:xfrm>
          <a:prstGeom prst="rect">
            <a:avLst/>
          </a:prstGeom>
        </p:spPr>
      </p:sp>
      <p:cxnSp>
        <p:nvCxnSpPr>
          <p:cNvPr id="199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200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201" name="CustomShape 5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  <p:sp>
        <p:nvSpPr>
          <p:cNvPr id="202" name="CustomShape 6"/>
          <p:cNvSpPr/>
          <p:nvPr/>
        </p:nvSpPr>
        <p:spPr>
          <a:xfrm>
            <a:off x="251640" y="951120"/>
            <a:ext cx="856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400">
                <a:solidFill>
                  <a:srgbClr val="000000"/>
                </a:solidFill>
                <a:latin typeface="Arial"/>
              </a:rPr>
              <a:t>Operacionalização das Doações:</a:t>
            </a:r>
            <a:endParaRPr/>
          </a:p>
        </p:txBody>
      </p:sp>
      <p:sp>
        <p:nvSpPr>
          <p:cNvPr id="203" name="CustomShape 7"/>
          <p:cNvSpPr/>
          <p:nvPr/>
        </p:nvSpPr>
        <p:spPr>
          <a:xfrm>
            <a:off x="467640" y="1823400"/>
            <a:ext cx="8208720" cy="4266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 u="sng">
                <a:solidFill>
                  <a:srgbClr val="000000"/>
                </a:solidFill>
                <a:latin typeface="Arial"/>
              </a:rPr>
              <a:t>Doações realizadas no ato da entrega da DAA:</a:t>
            </a:r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Pagamento efetuado até a data de vencimento da cota única ou 1ª cota do IR, geralmente ocorre no último da entrega da DAA</a:t>
            </a:r>
            <a:r>
              <a:rPr b="1" lang="pt-BR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O programa da DAA emitirá um DARF para pagamento da doação.</a:t>
            </a:r>
            <a:endParaRPr/>
          </a:p>
          <a:p>
            <a:endParaRPr/>
          </a:p>
          <a:p>
            <a:endParaRPr/>
          </a:p>
          <a:p>
            <a:pPr algn="just"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A doação poderá ser feita mesmo que o contribuinte tenha IMPOSTO A RESTITUIR.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20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cxnSp>
        <p:nvCxnSpPr>
          <p:cNvPr id="206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207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pic>
        <p:nvPicPr>
          <p:cNvPr descr="" id="208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" y="597600"/>
            <a:ext cx="9139320" cy="6260040"/>
          </a:xfrm>
          <a:prstGeom prst="rect">
            <a:avLst/>
          </a:prstGeom>
        </p:spPr>
      </p:pic>
      <p:pic>
        <p:nvPicPr>
          <p:cNvPr descr="" id="209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40" y="985320"/>
            <a:ext cx="8172000" cy="3348000"/>
          </a:xfrm>
          <a:prstGeom prst="rect">
            <a:avLst/>
          </a:prstGeom>
        </p:spPr>
      </p:pic>
      <p:pic>
        <p:nvPicPr>
          <p:cNvPr descr="" id="210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4227480" y="4255200"/>
            <a:ext cx="4916160" cy="1046520"/>
          </a:xfrm>
          <a:prstGeom prst="rect">
            <a:avLst/>
          </a:prstGeom>
        </p:spPr>
      </p:pic>
      <p:sp>
        <p:nvSpPr>
          <p:cNvPr id="211" name="CustomShape 4"/>
          <p:cNvSpPr/>
          <p:nvPr/>
        </p:nvSpPr>
        <p:spPr>
          <a:xfrm>
            <a:off x="0" y="3069000"/>
            <a:ext cx="971280" cy="3596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2" name="CustomShape 5"/>
          <p:cNvSpPr/>
          <p:nvPr/>
        </p:nvSpPr>
        <p:spPr>
          <a:xfrm>
            <a:off x="4680" y="5540400"/>
            <a:ext cx="971280" cy="3596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3" name="CustomShape 6"/>
          <p:cNvSpPr/>
          <p:nvPr/>
        </p:nvSpPr>
        <p:spPr>
          <a:xfrm>
            <a:off x="1259640" y="5541840"/>
            <a:ext cx="4392000" cy="36468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Imposto a Restituir = R$1.377,70</a:t>
            </a:r>
            <a:endParaRPr/>
          </a:p>
        </p:txBody>
      </p:sp>
      <p:sp>
        <p:nvSpPr>
          <p:cNvPr id="214" name="CustomShape 7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</p:spTree>
  </p:cSld>
  <p:timing>
    <p:tnLst>
      <p:par>
        <p:cTn dur="indefinite" id="351" nodeType="tmRoot" restart="never">
          <p:childTnLst>
            <p:seq>
              <p:cTn dur="indefinite" id="352" nodeType="mainSeq">
                <p:childTnLst>
                  <p:par>
                    <p:cTn fill="hold" id="353">
                      <p:stCondLst>
                        <p:cond delay="indefinite"/>
                      </p:stCondLst>
                      <p:childTnLst>
                        <p:par>
                          <p:cTn fill="hold" id="354">
                            <p:stCondLst>
                              <p:cond delay="0"/>
                            </p:stCondLst>
                            <p:childTnLst>
                              <p:par>
                                <p:cTn fill="hold" id="3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7">
                      <p:stCondLst>
                        <p:cond delay="indefinite"/>
                      </p:stCondLst>
                      <p:childTnLst>
                        <p:par>
                          <p:cTn fill="hold" id="358">
                            <p:stCondLst>
                              <p:cond delay="0"/>
                            </p:stCondLst>
                            <p:childTnLst>
                              <p:par>
                                <p:cTn fill="hold" id="3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1">
                      <p:stCondLst>
                        <p:cond delay="indefinite"/>
                      </p:stCondLst>
                      <p:childTnLst>
                        <p:par>
                          <p:cTn fill="hold" id="362">
                            <p:stCondLst>
                              <p:cond delay="0"/>
                            </p:stCondLst>
                            <p:childTnLst>
                              <p:par>
                                <p:cTn fill="hold" id="3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5">
                      <p:stCondLst>
                        <p:cond delay="indefinite"/>
                      </p:stCondLst>
                      <p:childTnLst>
                        <p:par>
                          <p:cTn fill="hold" id="366">
                            <p:stCondLst>
                              <p:cond delay="0"/>
                            </p:stCondLst>
                            <p:childTnLst>
                              <p:par>
                                <p:cTn fill="hold" id="36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69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70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7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2">
                      <p:stCondLst>
                        <p:cond delay="indefinite"/>
                      </p:stCondLst>
                      <p:childTnLst>
                        <p:par>
                          <p:cTn fill="hold" id="373">
                            <p:stCondLst>
                              <p:cond delay="0"/>
                            </p:stCondLst>
                            <p:childTnLst>
                              <p:par>
                                <p:cTn fill="hold" id="37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76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77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78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pic>
        <p:nvPicPr>
          <p:cNvPr descr="" id="216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cxnSp>
        <p:nvCxnSpPr>
          <p:cNvPr id="217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218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pic>
        <p:nvPicPr>
          <p:cNvPr descr="" id="219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" y="597600"/>
            <a:ext cx="9139320" cy="6260040"/>
          </a:xfrm>
          <a:prstGeom prst="rect">
            <a:avLst/>
          </a:prstGeom>
        </p:spPr>
      </p:pic>
      <p:pic>
        <p:nvPicPr>
          <p:cNvPr descr="" id="220" name="Imagem 1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40" y="980640"/>
            <a:ext cx="7551720" cy="4752000"/>
          </a:xfrm>
          <a:prstGeom prst="rect">
            <a:avLst/>
          </a:prstGeom>
        </p:spPr>
      </p:pic>
      <p:sp>
        <p:nvSpPr>
          <p:cNvPr id="221" name="CustomShape 4"/>
          <p:cNvSpPr/>
          <p:nvPr/>
        </p:nvSpPr>
        <p:spPr>
          <a:xfrm>
            <a:off x="1187640" y="5589360"/>
            <a:ext cx="7488360" cy="639000"/>
          </a:xfrm>
          <a:prstGeom prst="rect">
            <a:avLst/>
          </a:prstGeom>
          <a:solidFill>
            <a:srgbClr val="ffffcc"/>
          </a:solidFill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O Estado da Bahia possui 70 Fundos Municipais cadastrados, correspondendo a 16,79% do total.</a:t>
            </a:r>
            <a:endParaRPr/>
          </a:p>
        </p:txBody>
      </p:sp>
      <p:sp>
        <p:nvSpPr>
          <p:cNvPr id="222" name="CustomShape 5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</p:spTree>
  </p:cSld>
  <p:timing>
    <p:tnLst>
      <p:par>
        <p:cTn dur="indefinite" id="379" nodeType="tmRoot" restart="never">
          <p:childTnLst>
            <p:seq>
              <p:cTn dur="indefinite" id="380" nodeType="mainSeq">
                <p:childTnLst>
                  <p:par>
                    <p:cTn fill="hold" id="381">
                      <p:stCondLst>
                        <p:cond delay="indefinite"/>
                      </p:stCondLst>
                      <p:childTnLst>
                        <p:par>
                          <p:cTn fill="hold" id="382">
                            <p:stCondLst>
                              <p:cond delay="0"/>
                            </p:stCondLst>
                            <p:childTnLst>
                              <p:par>
                                <p:cTn fill="hold" id="38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85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86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87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8">
                      <p:stCondLst>
                        <p:cond delay="indefinite"/>
                      </p:stCondLst>
                      <p:childTnLst>
                        <p:par>
                          <p:cTn fill="hold" id="389">
                            <p:stCondLst>
                              <p:cond delay="0"/>
                            </p:stCondLst>
                            <p:childTnLst>
                              <p:par>
                                <p:cTn fill="hold" id="39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92"/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93"/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94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3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957000"/>
          </a:xfrm>
          <a:prstGeom prst="rect">
            <a:avLst/>
          </a:prstGeom>
        </p:spPr>
      </p:pic>
      <p:sp>
        <p:nvSpPr>
          <p:cNvPr id="224" name="CustomShape 1"/>
          <p:cNvSpPr/>
          <p:nvPr/>
        </p:nvSpPr>
        <p:spPr>
          <a:xfrm>
            <a:off x="0" y="3357000"/>
            <a:ext cx="971280" cy="4316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pic>
        <p:nvPicPr>
          <p:cNvPr descr="" id="225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20" y="2205000"/>
            <a:ext cx="7880400" cy="3816000"/>
          </a:xfrm>
          <a:prstGeom prst="rect">
            <a:avLst/>
          </a:prstGeom>
        </p:spPr>
      </p:pic>
    </p:spTree>
  </p:cSld>
  <p:timing>
    <p:tnLst>
      <p:par>
        <p:cTn dur="indefinite" id="395" nodeType="tmRoot" restart="never">
          <p:childTnLst>
            <p:seq>
              <p:cTn dur="indefinite" id="396" nodeType="mainSeq">
                <p:childTnLst>
                  <p:par>
                    <p:cTn fill="hold" id="397">
                      <p:stCondLst>
                        <p:cond delay="indefinite"/>
                      </p:stCondLst>
                      <p:childTnLst>
                        <p:par>
                          <p:cTn fill="hold" id="398">
                            <p:stCondLst>
                              <p:cond delay="0"/>
                            </p:stCondLst>
                            <p:childTnLst>
                              <p:par>
                                <p:cTn fill="hold" id="39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01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02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40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6" name="Imagem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92640"/>
            <a:ext cx="9143640" cy="5547600"/>
          </a:xfrm>
          <a:prstGeom prst="rect">
            <a:avLst/>
          </a:prstGeom>
        </p:spPr>
      </p:pic>
      <p:sp>
        <p:nvSpPr>
          <p:cNvPr id="227" name="CustomShape 1"/>
          <p:cNvSpPr/>
          <p:nvPr/>
        </p:nvSpPr>
        <p:spPr>
          <a:xfrm>
            <a:off x="2375640" y="6015600"/>
            <a:ext cx="4392000" cy="36468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Imposto a Restituir = R$1.786,36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FDCA: DOAÇÕES INCENTIVADAS NO IMPOSTO DE RENDA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51640" y="1268640"/>
            <a:ext cx="8640720" cy="2588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pt-BR" sz="3200">
                <a:solidFill>
                  <a:srgbClr val="000000"/>
                </a:solidFill>
                <a:latin typeface="Arial"/>
              </a:rPr>
              <a:t>“</a:t>
            </a:r>
            <a:r>
              <a:rPr lang="pt-BR" sz="3200">
                <a:solidFill>
                  <a:srgbClr val="000000"/>
                </a:solidFill>
                <a:latin typeface="Arial"/>
              </a:rPr>
              <a:t>Viver e não ter a vergonha de ser feliz,</a:t>
            </a:r>
            <a:r>
              <a:rPr lang="pt-BR" sz="3200">
                <a:solidFill>
                  <a:srgbClr val="000000"/>
                </a:solidFill>
                <a:latin typeface="Arial"/>
              </a:rPr>
              <a:t>
</a:t>
            </a:r>
            <a:r>
              <a:rPr lang="pt-BR" sz="3200">
                <a:solidFill>
                  <a:srgbClr val="000000"/>
                </a:solidFill>
                <a:latin typeface="Arial"/>
              </a:rPr>
              <a:t>Cantar, </a:t>
            </a:r>
            <a:r>
              <a:rPr lang="pt-BR" sz="3200">
                <a:solidFill>
                  <a:srgbClr val="000000"/>
                </a:solidFill>
                <a:latin typeface="Arial"/>
              </a:rPr>
              <a:t>
</a:t>
            </a:r>
            <a:r>
              <a:rPr lang="pt-BR" sz="3200">
                <a:solidFill>
                  <a:srgbClr val="000000"/>
                </a:solidFill>
                <a:latin typeface="Arial"/>
              </a:rPr>
              <a:t>A beleza de ser um eterno aprendiz ...”</a:t>
            </a:r>
            <a:endParaRPr/>
          </a:p>
          <a:p>
            <a:endParaRPr/>
          </a:p>
          <a:p>
            <a:endParaRPr/>
          </a:p>
          <a:p>
            <a:pPr algn="r"/>
            <a:r>
              <a:rPr lang="pt-BR">
                <a:solidFill>
                  <a:srgbClr val="000000"/>
                </a:solidFill>
                <a:latin typeface="Arial"/>
              </a:rPr>
              <a:t>Gonzaguinha</a:t>
            </a:r>
            <a:endParaRPr/>
          </a:p>
        </p:txBody>
      </p:sp>
      <p:pic>
        <p:nvPicPr>
          <p:cNvPr descr="" id="230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231" name="CustomShape 2"/>
          <p:cNvSpPr/>
          <p:nvPr/>
        </p:nvSpPr>
        <p:spPr>
          <a:xfrm>
            <a:off x="5364000" y="-25560"/>
            <a:ext cx="3744000" cy="6390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3600">
                <a:solidFill>
                  <a:srgbClr val="f2f2f2"/>
                </a:solidFill>
                <a:latin typeface="Arial"/>
              </a:rPr>
              <a:t>FIM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3780000" y="4509000"/>
            <a:ext cx="511236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pt-BR">
                <a:solidFill>
                  <a:srgbClr val="000000"/>
                </a:solidFill>
                <a:latin typeface="Arial"/>
              </a:rPr>
              <a:t>Contatos: </a:t>
            </a:r>
            <a:r>
              <a:rPr lang="pt-BR">
                <a:solidFill>
                  <a:srgbClr val="000000"/>
                </a:solidFill>
                <a:latin typeface="Arial"/>
                <a:hlinkClick r:id="rId2"/>
              </a:rPr>
              <a:t>fernando@rencont.com.br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(71) 99981-4805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  <a:hlinkClick r:id="rId3"/>
              </a:rPr>
              <a:t>www.crcba.org.br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</a:rPr>
              <a:t>(71) 2109-4009</a:t>
            </a:r>
            <a:endParaRPr/>
          </a:p>
          <a:p>
            <a:r>
              <a:rPr lang="pt-BR">
                <a:solidFill>
                  <a:srgbClr val="000000"/>
                </a:solidFill>
                <a:latin typeface="Arial"/>
                <a:hlinkClick r:id="rId4"/>
              </a:rPr>
              <a:t>ouvidoria@crc-ba.org.br</a:t>
            </a:r>
            <a:endParaRPr/>
          </a:p>
          <a:p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32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33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34" name="CustomShape 3"/>
          <p:cNvSpPr/>
          <p:nvPr/>
        </p:nvSpPr>
        <p:spPr>
          <a:xfrm>
            <a:off x="225000" y="765000"/>
            <a:ext cx="8640720" cy="7300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5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ORÇAMENTO PÚBLICO</a:t>
            </a:r>
            <a:endParaRPr/>
          </a:p>
        </p:txBody>
      </p:sp>
      <p:sp>
        <p:nvSpPr>
          <p:cNvPr id="35" name="CustomShape 4"/>
          <p:cNvSpPr/>
          <p:nvPr/>
        </p:nvSpPr>
        <p:spPr>
          <a:xfrm>
            <a:off x="579960" y="1767240"/>
            <a:ext cx="8280720" cy="53024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Instrumento legal de planejamento;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Obrigatório para todos o entes públicos;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Obedece princípios e regras constitucionais e legais;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Proposto anualmente pelo PODER EXECUTIVO;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Aprovado pelo PODER LEGISLATIVO;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Constituído pela PREVISÃO DE RECEITAS e FIXAÇÃO DE DESPESAS;</a:t>
            </a:r>
            <a:endParaRPr/>
          </a:p>
          <a:p>
            <a:endParaRPr/>
          </a:p>
          <a:p>
            <a:pPr>
              <a:buSzPct val="45000"/>
              <a:buFont typeface="Wingdings"/>
              <a:buChar char="ü"/>
            </a:pPr>
            <a:r>
              <a:rPr lang="pt-BR">
                <a:solidFill>
                  <a:srgbClr val="000000"/>
                </a:solidFill>
                <a:latin typeface="Arial"/>
              </a:rPr>
              <a:t>As DESPESAS FIXADAS  em compatibilidade com outros INSTRUMENTOS DE PLANEJAMENTO;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dur="indefinite" id="48" nodeType="mainSeq">
                <p:childTnLst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3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77" st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132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175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209" st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271" st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353" st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37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38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39" name="CustomShape 3"/>
          <p:cNvSpPr/>
          <p:nvPr/>
        </p:nvSpPr>
        <p:spPr>
          <a:xfrm>
            <a:off x="225000" y="765000"/>
            <a:ext cx="8640720" cy="7300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5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SISTEMA ORÇAMENTÁRIO BRASILEIRO</a:t>
            </a:r>
            <a:endParaRPr/>
          </a:p>
        </p:txBody>
      </p:sp>
      <p:sp>
        <p:nvSpPr>
          <p:cNvPr id="40" name="CustomShape 4"/>
          <p:cNvSpPr/>
          <p:nvPr/>
        </p:nvSpPr>
        <p:spPr>
          <a:xfrm>
            <a:off x="161280" y="1623240"/>
            <a:ext cx="8280720" cy="395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Wingdings"/>
              <a:buChar char="Ø"/>
            </a:pPr>
            <a:r>
              <a:rPr b="1" lang="pt-BR" sz="2000" u="sng">
                <a:solidFill>
                  <a:srgbClr val="000000"/>
                </a:solidFill>
                <a:latin typeface="Arial"/>
              </a:rPr>
              <a:t>Instrumentos de planejamento:</a:t>
            </a:r>
            <a:endParaRPr/>
          </a:p>
        </p:txBody>
      </p:sp>
      <p:sp>
        <p:nvSpPr>
          <p:cNvPr id="41" name="CustomShape 5"/>
          <p:cNvSpPr/>
          <p:nvPr/>
        </p:nvSpPr>
        <p:spPr>
          <a:xfrm>
            <a:off x="971640" y="2493000"/>
            <a:ext cx="2376000" cy="639000"/>
          </a:xfrm>
          <a:prstGeom prst="rect">
            <a:avLst/>
          </a:prstGeom>
          <a:solidFill>
            <a:srgbClr val="ffca21"/>
          </a:solidFill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PLANO PLURIANUAL</a:t>
            </a:r>
            <a:endParaRPr/>
          </a:p>
        </p:txBody>
      </p:sp>
      <p:sp>
        <p:nvSpPr>
          <p:cNvPr id="42" name="CustomShape 6"/>
          <p:cNvSpPr/>
          <p:nvPr/>
        </p:nvSpPr>
        <p:spPr>
          <a:xfrm>
            <a:off x="971640" y="3862800"/>
            <a:ext cx="2376000" cy="639000"/>
          </a:xfrm>
          <a:prstGeom prst="rect">
            <a:avLst/>
          </a:prstGeom>
          <a:solidFill>
            <a:srgbClr val="ffca21"/>
          </a:solidFill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LEI DE DIRETRIZES ORÇAMENTÁRIAS</a:t>
            </a:r>
            <a:endParaRPr/>
          </a:p>
        </p:txBody>
      </p:sp>
      <p:sp>
        <p:nvSpPr>
          <p:cNvPr id="43" name="CustomShape 7"/>
          <p:cNvSpPr/>
          <p:nvPr/>
        </p:nvSpPr>
        <p:spPr>
          <a:xfrm>
            <a:off x="942480" y="5589360"/>
            <a:ext cx="2376000" cy="364680"/>
          </a:xfrm>
          <a:prstGeom prst="rect">
            <a:avLst/>
          </a:prstGeom>
          <a:solidFill>
            <a:srgbClr val="ffca21"/>
          </a:solidFill>
        </p:spPr>
        <p:txBody>
          <a:bodyPr bIns="45000" lIns="90000" rIns="90000" tIns="45000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ORÇAMENTO</a:t>
            </a:r>
            <a:endParaRPr/>
          </a:p>
        </p:txBody>
      </p:sp>
      <p:sp>
        <p:nvSpPr>
          <p:cNvPr id="44" name="CustomShape 8"/>
          <p:cNvSpPr/>
          <p:nvPr/>
        </p:nvSpPr>
        <p:spPr>
          <a:xfrm>
            <a:off x="3391200" y="2255040"/>
            <a:ext cx="431640" cy="1121760"/>
          </a:xfrm>
          <a:prstGeom prst="leftBrace">
            <a:avLst>
              <a:gd fmla="val 1800" name="adj1"/>
              <a:gd fmla="val 10800" name="adj2"/>
            </a:avLst>
          </a:prstGeom>
          <a:ln w="28440">
            <a:solidFill>
              <a:srgbClr val="000000"/>
            </a:solidFill>
            <a:round/>
          </a:ln>
        </p:spPr>
      </p:sp>
      <p:sp>
        <p:nvSpPr>
          <p:cNvPr id="45" name="CustomShape 9"/>
          <p:cNvSpPr/>
          <p:nvPr/>
        </p:nvSpPr>
        <p:spPr>
          <a:xfrm>
            <a:off x="3675600" y="2354400"/>
            <a:ext cx="460404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Vigência de 04 anos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Programas/objetivos/metas/indicadores 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Elaborado 1º ano de mandato</a:t>
            </a:r>
            <a:endParaRPr/>
          </a:p>
        </p:txBody>
      </p:sp>
      <p:sp>
        <p:nvSpPr>
          <p:cNvPr id="46" name="CustomShape 10"/>
          <p:cNvSpPr/>
          <p:nvPr/>
        </p:nvSpPr>
        <p:spPr>
          <a:xfrm>
            <a:off x="3420000" y="3645000"/>
            <a:ext cx="431640" cy="1121760"/>
          </a:xfrm>
          <a:prstGeom prst="leftBrace">
            <a:avLst>
              <a:gd fmla="val 1800" name="adj1"/>
              <a:gd fmla="val 10800" name="adj2"/>
            </a:avLst>
          </a:prstGeom>
          <a:ln w="28440">
            <a:solidFill>
              <a:srgbClr val="000000"/>
            </a:solidFill>
            <a:round/>
          </a:ln>
        </p:spPr>
      </p:sp>
      <p:sp>
        <p:nvSpPr>
          <p:cNvPr id="47" name="CustomShape 11"/>
          <p:cNvSpPr/>
          <p:nvPr/>
        </p:nvSpPr>
        <p:spPr>
          <a:xfrm>
            <a:off x="3704400" y="3596760"/>
            <a:ext cx="5259600" cy="1187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Vigência anual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Regras: elaboração e execução do Orçamento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Metas fiscais e prioridade orçamentárias 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Elaborado </a:t>
            </a:r>
            <a:r>
              <a:rPr lang="pt-BR">
                <a:solidFill>
                  <a:srgbClr val="ff0000"/>
                </a:solidFill>
                <a:latin typeface="Arial"/>
              </a:rPr>
              <a:t>abril/maio</a:t>
            </a:r>
            <a:r>
              <a:rPr lang="pt-BR">
                <a:solidFill>
                  <a:srgbClr val="000000"/>
                </a:solidFill>
                <a:latin typeface="Arial"/>
              </a:rPr>
              <a:t> de cada ano</a:t>
            </a:r>
            <a:endParaRPr/>
          </a:p>
        </p:txBody>
      </p:sp>
      <p:sp>
        <p:nvSpPr>
          <p:cNvPr id="48" name="CustomShape 12"/>
          <p:cNvSpPr/>
          <p:nvPr/>
        </p:nvSpPr>
        <p:spPr>
          <a:xfrm>
            <a:off x="3420000" y="5205240"/>
            <a:ext cx="431640" cy="1121760"/>
          </a:xfrm>
          <a:prstGeom prst="leftBrace">
            <a:avLst>
              <a:gd fmla="val 1800" name="adj1"/>
              <a:gd fmla="val 10800" name="adj2"/>
            </a:avLst>
          </a:prstGeom>
          <a:ln w="28440">
            <a:solidFill>
              <a:srgbClr val="000000"/>
            </a:solidFill>
            <a:round/>
          </a:ln>
        </p:spPr>
      </p:sp>
      <p:sp>
        <p:nvSpPr>
          <p:cNvPr id="49" name="CustomShape 13"/>
          <p:cNvSpPr/>
          <p:nvPr/>
        </p:nvSpPr>
        <p:spPr>
          <a:xfrm>
            <a:off x="3704400" y="5157360"/>
            <a:ext cx="5259600" cy="1187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Vigência anual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Receitas (Origem) x Despesas (Aplicação)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Classificação das Receitas e Despesas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pt-BR">
                <a:solidFill>
                  <a:srgbClr val="000000"/>
                </a:solidFill>
                <a:latin typeface="Arial"/>
              </a:rPr>
              <a:t>Elaborado </a:t>
            </a:r>
            <a:r>
              <a:rPr lang="pt-BR">
                <a:solidFill>
                  <a:srgbClr val="ff0000"/>
                </a:solidFill>
                <a:latin typeface="Arial"/>
              </a:rPr>
              <a:t>agosto/setembro</a:t>
            </a:r>
            <a:r>
              <a:rPr lang="pt-BR">
                <a:solidFill>
                  <a:srgbClr val="000000"/>
                </a:solidFill>
                <a:latin typeface="Arial"/>
              </a:rPr>
              <a:t> de cada ano</a:t>
            </a:r>
            <a:endParaRPr/>
          </a:p>
        </p:txBody>
      </p:sp>
    </p:spTree>
  </p:cSld>
  <p:timing>
    <p:tnLst>
      <p:par>
        <p:cTn dur="indefinite" id="81" nodeType="tmRoot" restart="never">
          <p:childTnLst>
            <p:seq>
              <p:cTn dur="indefinite" id="82" nodeType="mainSeq">
                <p:childTnLst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3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51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52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53" name="CustomShape 3"/>
          <p:cNvSpPr/>
          <p:nvPr/>
        </p:nvSpPr>
        <p:spPr>
          <a:xfrm>
            <a:off x="251640" y="868320"/>
            <a:ext cx="8892000" cy="669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>
                <a:solidFill>
                  <a:srgbClr val="000000"/>
                </a:solidFill>
                <a:latin typeface="Arial"/>
              </a:rPr>
              <a:t>É PRECISO: </a:t>
            </a:r>
            <a:r>
              <a:rPr lang="pt-BR">
                <a:solidFill>
                  <a:srgbClr val="000000"/>
                </a:solidFill>
                <a:latin typeface="Arial"/>
              </a:rPr>
              <a:t>Avaliar a compatibilidade do Planejamento do FDCA com os   </a:t>
            </a:r>
            <a:r>
              <a:rPr lang="pt-BR">
                <a:solidFill>
                  <a:srgbClr val="000000"/>
                </a:solidFill>
                <a:latin typeface="Arial"/>
              </a:rPr>
              <a:t>	</a:t>
            </a:r>
            <a:r>
              <a:rPr lang="pt-BR">
                <a:solidFill>
                  <a:srgbClr val="000000"/>
                </a:solidFill>
                <a:latin typeface="Arial"/>
              </a:rPr>
              <a:t>instrumentos de planejamento do Ente público</a:t>
            </a:r>
            <a:endParaRPr/>
          </a:p>
        </p:txBody>
      </p:sp>
      <p:sp>
        <p:nvSpPr>
          <p:cNvPr id="54" name="CustomShape 4"/>
          <p:cNvSpPr/>
          <p:nvPr/>
        </p:nvSpPr>
        <p:spPr>
          <a:xfrm>
            <a:off x="251640" y="2718360"/>
            <a:ext cx="4248000" cy="3230640"/>
          </a:xfrm>
          <a:prstGeom prst="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txBody>
          <a:bodyPr anchor="ctr"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5" name="CustomShape 5"/>
          <p:cNvSpPr/>
          <p:nvPr/>
        </p:nvSpPr>
        <p:spPr>
          <a:xfrm>
            <a:off x="1043640" y="3115080"/>
            <a:ext cx="2880000" cy="1079640"/>
          </a:xfrm>
          <a:prstGeom prst="ellipse">
            <a:avLst/>
          </a:prstGeom>
          <a:solidFill>
            <a:srgbClr val="bbe0e3"/>
          </a:solidFill>
          <a:ln w="19080">
            <a:solidFill>
              <a:srgbClr val="ff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Plano de Ação</a:t>
            </a:r>
            <a:endParaRPr/>
          </a:p>
        </p:txBody>
      </p:sp>
      <p:sp>
        <p:nvSpPr>
          <p:cNvPr id="56" name="CustomShape 6"/>
          <p:cNvSpPr/>
          <p:nvPr/>
        </p:nvSpPr>
        <p:spPr>
          <a:xfrm>
            <a:off x="1043640" y="4509000"/>
            <a:ext cx="2880000" cy="1079640"/>
          </a:xfrm>
          <a:prstGeom prst="ellipse">
            <a:avLst/>
          </a:prstGeom>
          <a:solidFill>
            <a:srgbClr val="bbe0e3"/>
          </a:solidFill>
          <a:ln w="19080">
            <a:solidFill>
              <a:srgbClr val="ff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Plano de Aplicação</a:t>
            </a:r>
            <a:endParaRPr/>
          </a:p>
        </p:txBody>
      </p:sp>
      <p:sp>
        <p:nvSpPr>
          <p:cNvPr id="57" name="CustomShape 7"/>
          <p:cNvSpPr/>
          <p:nvPr/>
        </p:nvSpPr>
        <p:spPr>
          <a:xfrm>
            <a:off x="4751640" y="2694600"/>
            <a:ext cx="4248000" cy="3230640"/>
          </a:xfrm>
          <a:prstGeom prst="rect">
            <a:avLst/>
          </a:prstGeom>
          <a:solidFill>
            <a:srgbClr val="bbe0e3"/>
          </a:solidFill>
          <a:ln>
            <a:solidFill>
              <a:srgbClr val="ff0000"/>
            </a:solidFill>
          </a:ln>
        </p:spPr>
        <p:txBody>
          <a:bodyPr anchor="ctr"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8" name="CustomShape 8"/>
          <p:cNvSpPr/>
          <p:nvPr/>
        </p:nvSpPr>
        <p:spPr>
          <a:xfrm>
            <a:off x="5483160" y="2925000"/>
            <a:ext cx="2880000" cy="686520"/>
          </a:xfrm>
          <a:prstGeom prst="ellipse">
            <a:avLst/>
          </a:prstGeom>
          <a:solidFill>
            <a:srgbClr val="bbe0e3"/>
          </a:solidFill>
          <a:ln w="19080">
            <a:solidFill>
              <a:srgbClr val="ff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PPA</a:t>
            </a:r>
            <a:endParaRPr/>
          </a:p>
        </p:txBody>
      </p:sp>
      <p:sp>
        <p:nvSpPr>
          <p:cNvPr id="59" name="CustomShape 9"/>
          <p:cNvSpPr/>
          <p:nvPr/>
        </p:nvSpPr>
        <p:spPr>
          <a:xfrm>
            <a:off x="5483160" y="4005000"/>
            <a:ext cx="2880000" cy="686520"/>
          </a:xfrm>
          <a:prstGeom prst="ellipse">
            <a:avLst/>
          </a:prstGeom>
          <a:solidFill>
            <a:srgbClr val="bbe0e3"/>
          </a:solidFill>
          <a:ln w="19080">
            <a:solidFill>
              <a:srgbClr val="ff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LDO</a:t>
            </a:r>
            <a:endParaRPr/>
          </a:p>
        </p:txBody>
      </p:sp>
      <p:sp>
        <p:nvSpPr>
          <p:cNvPr id="60" name="CustomShape 10"/>
          <p:cNvSpPr/>
          <p:nvPr/>
        </p:nvSpPr>
        <p:spPr>
          <a:xfrm>
            <a:off x="5508000" y="5085360"/>
            <a:ext cx="2880000" cy="686520"/>
          </a:xfrm>
          <a:prstGeom prst="ellipse">
            <a:avLst/>
          </a:prstGeom>
          <a:solidFill>
            <a:srgbClr val="bbe0e3"/>
          </a:solidFill>
          <a:ln w="19080">
            <a:solidFill>
              <a:srgbClr val="ff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LOA</a:t>
            </a:r>
            <a:endParaRPr/>
          </a:p>
        </p:txBody>
      </p:sp>
      <p:cxnSp>
        <p:nvCxnSpPr>
          <p:cNvPr id="61" name="Line 1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62" name="Line 1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63" name="Line 1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64" name="Line 1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65" name="Line 1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66" name="Line 1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67" name="Line 1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cxnSp>
      <p:cxnSp>
        <p:nvCxnSpPr>
          <p:cNvPr id="68" name="Line 1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69" name="CustomShape 19"/>
          <p:cNvSpPr/>
          <p:nvPr/>
        </p:nvSpPr>
        <p:spPr>
          <a:xfrm>
            <a:off x="467640" y="2296440"/>
            <a:ext cx="381600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pt-BR" u="sng">
                <a:solidFill>
                  <a:srgbClr val="000000"/>
                </a:solidFill>
                <a:latin typeface="Arial"/>
              </a:rPr>
              <a:t>Planejamento FDCA</a:t>
            </a:r>
            <a:endParaRPr/>
          </a:p>
        </p:txBody>
      </p:sp>
      <p:sp>
        <p:nvSpPr>
          <p:cNvPr id="70" name="CustomShape 20"/>
          <p:cNvSpPr/>
          <p:nvPr/>
        </p:nvSpPr>
        <p:spPr>
          <a:xfrm>
            <a:off x="4788000" y="2293920"/>
            <a:ext cx="42116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pt-BR" u="sng">
                <a:solidFill>
                  <a:srgbClr val="000000"/>
                </a:solidFill>
                <a:latin typeface="Arial"/>
              </a:rPr>
              <a:t>Planejamento Ente Federado</a:t>
            </a:r>
            <a:endParaRPr/>
          </a:p>
        </p:txBody>
      </p:sp>
    </p:spTree>
  </p:cSld>
  <p:timing>
    <p:tnLst>
      <p:par>
        <p:cTn dur="indefinite" id="111" nodeType="tmRoot" restart="never">
          <p:childTnLst>
            <p:seq>
              <p:cTn dur="indefinite" id="112" nodeType="mainSeq">
                <p:childTnLst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12000" y="1546200"/>
            <a:ext cx="4896360" cy="4978800"/>
          </a:xfrm>
          <a:prstGeom prst="rect">
            <a:avLst/>
          </a:prstGeom>
        </p:spPr>
      </p:pic>
      <p:sp>
        <p:nvSpPr>
          <p:cNvPr id="73" name="CustomShape 2"/>
          <p:cNvSpPr/>
          <p:nvPr/>
        </p:nvSpPr>
        <p:spPr>
          <a:xfrm>
            <a:off x="107640" y="1772640"/>
            <a:ext cx="3744000" cy="4392000"/>
          </a:xfrm>
          <a:prstGeom prst="rect">
            <a:avLst/>
          </a:prstGeom>
          <a:solidFill>
            <a:srgbClr val="bbe0e3"/>
          </a:solidFill>
        </p:spPr>
        <p:txBody>
          <a:bodyPr anchor="ctr"/>
          <a:p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</a:rPr>
              <a:t>Diagnóstico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</a:rPr>
              <a:t>Objetivos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</a:rPr>
              <a:t>Metas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</a:rPr>
              <a:t>Ações</a:t>
            </a:r>
            <a:endParaRPr/>
          </a:p>
        </p:txBody>
      </p:sp>
      <p:sp>
        <p:nvSpPr>
          <p:cNvPr id="74" name="CustomShape 3"/>
          <p:cNvSpPr/>
          <p:nvPr/>
        </p:nvSpPr>
        <p:spPr>
          <a:xfrm>
            <a:off x="885960" y="1124640"/>
            <a:ext cx="7029720" cy="36468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 wrap="none"/>
          <a:p>
            <a:pPr algn="ctr"/>
            <a:r>
              <a:rPr b="1" lang="pt-BR">
                <a:solidFill>
                  <a:srgbClr val="000000"/>
                </a:solidFill>
                <a:latin typeface="Arial"/>
              </a:rPr>
              <a:t>PLANO DE AÇÃO                  x                     PLANO PLURIANUAL</a:t>
            </a:r>
            <a:endParaRPr/>
          </a:p>
        </p:txBody>
      </p:sp>
      <p:sp>
        <p:nvSpPr>
          <p:cNvPr id="75" name="Line 4"/>
          <p:cNvSpPr/>
          <p:nvPr/>
        </p:nvSpPr>
        <p:spPr>
          <a:xfrm>
            <a:off x="3995640" y="1556640"/>
            <a:ext cx="0" cy="48243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76" name="Line 5"/>
          <p:cNvSpPr/>
          <p:nvPr/>
        </p:nvSpPr>
        <p:spPr>
          <a:xfrm>
            <a:off x="4067640" y="1700640"/>
            <a:ext cx="72000" cy="460836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395640" y="1412640"/>
            <a:ext cx="5184360" cy="1872000"/>
          </a:xfrm>
          <a:prstGeom prst="rect">
            <a:avLst/>
          </a:prstGeom>
        </p:spPr>
        <p:txBody>
          <a:bodyPr anchor="ctr"/>
          <a:p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Arial"/>
              </a:rPr>
              <a:t>Receitas (Origens)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Arial"/>
              </a:rPr>
              <a:t>Despesas (Aplicações)</a:t>
            </a:r>
            <a:endParaRPr/>
          </a:p>
          <a:p>
            <a:endParaRPr/>
          </a:p>
        </p:txBody>
      </p:sp>
      <p:sp>
        <p:nvSpPr>
          <p:cNvPr id="79" name="CustomShape 3"/>
          <p:cNvSpPr/>
          <p:nvPr/>
        </p:nvSpPr>
        <p:spPr>
          <a:xfrm>
            <a:off x="343440" y="908640"/>
            <a:ext cx="4064040" cy="45612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 wrap="none"/>
          <a:p>
            <a:pPr algn="r"/>
            <a:r>
              <a:rPr b="1" lang="pt-BR" sz="2400">
                <a:solidFill>
                  <a:srgbClr val="000000"/>
                </a:solidFill>
                <a:latin typeface="Arial"/>
              </a:rPr>
              <a:t>PLANO DE APLICAÇÃO     </a:t>
            </a:r>
            <a:endParaRPr/>
          </a:p>
        </p:txBody>
      </p:sp>
      <p:sp>
        <p:nvSpPr>
          <p:cNvPr id="80" name="CustomShape 4"/>
          <p:cNvSpPr/>
          <p:nvPr/>
        </p:nvSpPr>
        <p:spPr>
          <a:xfrm>
            <a:off x="3780000" y="4437000"/>
            <a:ext cx="5184360" cy="1872000"/>
          </a:xfrm>
          <a:prstGeom prst="rect">
            <a:avLst/>
          </a:prstGeom>
        </p:spPr>
        <p:txBody>
          <a:bodyPr anchor="ctr"/>
          <a:p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Arial"/>
              </a:rPr>
              <a:t>Receitas Estimadas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Arial"/>
              </a:rPr>
              <a:t>Despesas Fixadas</a:t>
            </a:r>
            <a:endParaRPr/>
          </a:p>
        </p:txBody>
      </p:sp>
      <p:sp>
        <p:nvSpPr>
          <p:cNvPr id="81" name="CustomShape 5"/>
          <p:cNvSpPr/>
          <p:nvPr/>
        </p:nvSpPr>
        <p:spPr>
          <a:xfrm>
            <a:off x="3800160" y="3933000"/>
            <a:ext cx="4150800" cy="45612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 wrap="none"/>
          <a:p>
            <a:pPr algn="ctr"/>
            <a:r>
              <a:rPr b="1" lang="pt-BR" sz="2400">
                <a:solidFill>
                  <a:srgbClr val="000000"/>
                </a:solidFill>
                <a:latin typeface="Arial"/>
              </a:rPr>
              <a:t>LEI ORÇMENTÁRIA ANUAL</a:t>
            </a:r>
            <a:endParaRPr/>
          </a:p>
        </p:txBody>
      </p:sp>
      <p:sp>
        <p:nvSpPr>
          <p:cNvPr id="82" name="CustomShape 6"/>
          <p:cNvSpPr/>
          <p:nvPr/>
        </p:nvSpPr>
        <p:spPr>
          <a:xfrm>
            <a:off x="6159240" y="1989000"/>
            <a:ext cx="16268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pt-BR" sz="3200">
                <a:solidFill>
                  <a:srgbClr val="000000"/>
                </a:solidFill>
                <a:latin typeface="Arial"/>
              </a:rPr>
              <a:t>FMDCA</a:t>
            </a:r>
            <a:endParaRPr/>
          </a:p>
        </p:txBody>
      </p:sp>
      <p:sp>
        <p:nvSpPr>
          <p:cNvPr id="83" name="CustomShape 7"/>
          <p:cNvSpPr/>
          <p:nvPr/>
        </p:nvSpPr>
        <p:spPr>
          <a:xfrm>
            <a:off x="755640" y="5085360"/>
            <a:ext cx="2376000" cy="5778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pt-BR" sz="3200">
                <a:solidFill>
                  <a:srgbClr val="000000"/>
                </a:solidFill>
                <a:latin typeface="Arial"/>
              </a:rPr>
              <a:t>MUNICÍPIO</a:t>
            </a:r>
            <a:endParaRPr/>
          </a:p>
        </p:txBody>
      </p:sp>
    </p:spTree>
  </p:cSld>
  <p:timing>
    <p:tnLst>
      <p:par>
        <p:cTn dur="indefinite" id="151" nodeType="tmRoot" restart="never">
          <p:childTnLst>
            <p:seq>
              <p:cTn dur="indefinite" id="152" nodeType="mainSeq">
                <p:childTnLst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024440" y="2967120"/>
            <a:ext cx="9143640" cy="36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FUNDO DOS DIREITOS DA CRIANÇA  E DO ADOLESCENTE</a:t>
            </a:r>
            <a:endParaRPr/>
          </a:p>
        </p:txBody>
      </p:sp>
      <p:pic>
        <p:nvPicPr>
          <p:cNvPr descr="" id="86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381360"/>
            <a:ext cx="1115280" cy="476280"/>
          </a:xfrm>
          <a:prstGeom prst="rect">
            <a:avLst/>
          </a:prstGeom>
        </p:spPr>
      </p:pic>
      <p:sp>
        <p:nvSpPr>
          <p:cNvPr id="87" name="CustomShape 3"/>
          <p:cNvSpPr/>
          <p:nvPr/>
        </p:nvSpPr>
        <p:spPr>
          <a:xfrm>
            <a:off x="251640" y="868320"/>
            <a:ext cx="889200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>
                <a:solidFill>
                  <a:srgbClr val="000000"/>
                </a:solidFill>
                <a:latin typeface="Arial"/>
              </a:rPr>
              <a:t>Situação/Hipótese: </a:t>
            </a:r>
            <a:r>
              <a:rPr lang="pt-BR">
                <a:solidFill>
                  <a:srgbClr val="000000"/>
                </a:solidFill>
                <a:latin typeface="Arial"/>
              </a:rPr>
              <a:t>Não há compatibilidade nos Instrumentos de Planejamento</a:t>
            </a:r>
            <a:endParaRPr/>
          </a:p>
        </p:txBody>
      </p:sp>
      <p:cxnSp>
        <p:nvCxnSpPr>
          <p:cNvPr id="88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cxnSp>
        <p:nvCxnSpPr>
          <p:cNvPr id="89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</p:spPr>
      </p:cxnSp>
      <p:sp>
        <p:nvSpPr>
          <p:cNvPr id="90" name="CustomShape 6"/>
          <p:cNvSpPr/>
          <p:nvPr/>
        </p:nvSpPr>
        <p:spPr>
          <a:xfrm>
            <a:off x="971640" y="1845000"/>
            <a:ext cx="7632360" cy="17362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pPr>
              <a:lnSpc>
                <a:spcPct val="150000"/>
              </a:lnSpc>
              <a:buSzPct val="45000"/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O CDCA não elaborou os planos de Ação e Aplicação</a:t>
            </a:r>
            <a:endParaRPr/>
          </a:p>
          <a:p>
            <a:pPr>
              <a:lnSpc>
                <a:spcPct val="150000"/>
              </a:lnSpc>
              <a:buSzPct val="45000"/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Planos de Ação e Aplicação defasados</a:t>
            </a:r>
            <a:endParaRPr/>
          </a:p>
          <a:p>
            <a:pPr>
              <a:lnSpc>
                <a:spcPct val="150000"/>
              </a:lnSpc>
              <a:buSzPct val="45000"/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O CDCA não tem conhecimento do PPA/LDO/LOA</a:t>
            </a:r>
            <a:endParaRPr/>
          </a:p>
          <a:p>
            <a:pPr>
              <a:lnSpc>
                <a:spcPct val="150000"/>
              </a:lnSpc>
              <a:buSzPct val="45000"/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???????</a:t>
            </a:r>
            <a:endParaRPr/>
          </a:p>
        </p:txBody>
      </p:sp>
      <p:sp>
        <p:nvSpPr>
          <p:cNvPr id="91" name="CustomShape 7"/>
          <p:cNvSpPr/>
          <p:nvPr/>
        </p:nvSpPr>
        <p:spPr>
          <a:xfrm>
            <a:off x="971640" y="4421160"/>
            <a:ext cx="7632360" cy="17362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pPr>
              <a:lnSpc>
                <a:spcPct val="150000"/>
              </a:lnSpc>
              <a:buSzPct val="45000"/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Elaborar ou atualizar o planejamento do FDCA</a:t>
            </a:r>
            <a:endParaRPr/>
          </a:p>
          <a:p>
            <a:endParaRPr/>
          </a:p>
          <a:p>
            <a:pPr>
              <a:lnSpc>
                <a:spcPct val="150000"/>
              </a:lnSpc>
              <a:buSzPct val="45000"/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Solicitar ao Chefe do Poder Executivo ajustes nos instrumentos de planejamento do ente federado.</a:t>
            </a:r>
            <a:endParaRPr/>
          </a:p>
        </p:txBody>
      </p:sp>
      <p:sp>
        <p:nvSpPr>
          <p:cNvPr id="92" name="CustomShape 8"/>
          <p:cNvSpPr/>
          <p:nvPr/>
        </p:nvSpPr>
        <p:spPr>
          <a:xfrm>
            <a:off x="899640" y="1444680"/>
            <a:ext cx="244800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 u="sng">
                <a:solidFill>
                  <a:srgbClr val="000000"/>
                </a:solidFill>
                <a:latin typeface="Arial"/>
              </a:rPr>
              <a:t>Questões</a:t>
            </a:r>
            <a:endParaRPr/>
          </a:p>
        </p:txBody>
      </p:sp>
      <p:sp>
        <p:nvSpPr>
          <p:cNvPr id="93" name="CustomShape 9"/>
          <p:cNvSpPr/>
          <p:nvPr/>
        </p:nvSpPr>
        <p:spPr>
          <a:xfrm>
            <a:off x="899640" y="4005000"/>
            <a:ext cx="244800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2000" u="sng">
                <a:solidFill>
                  <a:srgbClr val="000000"/>
                </a:solidFill>
                <a:latin typeface="Arial"/>
              </a:rPr>
              <a:t>Solução</a:t>
            </a:r>
            <a:endParaRPr/>
          </a:p>
        </p:txBody>
      </p:sp>
    </p:spTree>
  </p:cSld>
  <p:timing>
    <p:tnLst>
      <p:par>
        <p:cTn dur="indefinite" id="169" nodeType="tmRoot" restart="never">
          <p:childTnLst>
            <p:seq>
              <p:cTn dur="indefinite" id="170" nodeType="mainSeq">
                <p:childTnLst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76680"/>
            <a:ext cx="9143640" cy="395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pt-BR" sz="2000">
                <a:solidFill>
                  <a:srgbClr val="ffffff"/>
                </a:solidFill>
                <a:latin typeface="Arial"/>
              </a:rPr>
              <a:t>O FUNDO DOS DIREITOS DA CRIANÇA  E DO ADOLESCENTE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395640" y="1484640"/>
            <a:ext cx="4104000" cy="2376000"/>
          </a:xfrm>
          <a:prstGeom prst="rect">
            <a:avLst/>
          </a:prstGeom>
          <a:ln w="57240">
            <a:solidFill>
              <a:srgbClr val="00b050"/>
            </a:solidFill>
            <a:round/>
          </a:ln>
        </p:spPr>
        <p:txBody>
          <a:bodyPr anchor="ctr"/>
          <a:p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RECEITAS DIRETAS DO FUNDO</a:t>
            </a:r>
            <a:endParaRPr/>
          </a:p>
          <a:p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389520" y="908640"/>
            <a:ext cx="8214840" cy="456120"/>
          </a:xfrm>
          <a:prstGeom prst="rect">
            <a:avLst/>
          </a:prstGeom>
          <a:solidFill>
            <a:srgbClr val="dc9e9c"/>
          </a:solidFill>
        </p:spPr>
        <p:txBody>
          <a:bodyPr bIns="45000" lIns="90000" rIns="90000" tIns="45000"/>
          <a:p>
            <a:pPr algn="ctr"/>
            <a:r>
              <a:rPr b="1" lang="pt-BR" sz="2400">
                <a:solidFill>
                  <a:srgbClr val="000000"/>
                </a:solidFill>
                <a:latin typeface="Arial"/>
              </a:rPr>
              <a:t>PLANO DE APLICAÇÃO     </a:t>
            </a:r>
            <a:endParaRPr/>
          </a:p>
        </p:txBody>
      </p:sp>
      <p:sp>
        <p:nvSpPr>
          <p:cNvPr id="97" name="CustomShape 4"/>
          <p:cNvSpPr/>
          <p:nvPr/>
        </p:nvSpPr>
        <p:spPr>
          <a:xfrm>
            <a:off x="4644000" y="1484640"/>
            <a:ext cx="3960000" cy="4896360"/>
          </a:xfrm>
          <a:prstGeom prst="rect">
            <a:avLst/>
          </a:prstGeom>
          <a:ln w="57240">
            <a:solidFill>
              <a:srgbClr val="ff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DESPESAS</a:t>
            </a:r>
            <a:endParaRPr/>
          </a:p>
        </p:txBody>
      </p:sp>
      <p:sp>
        <p:nvSpPr>
          <p:cNvPr id="98" name="CustomShape 5"/>
          <p:cNvSpPr/>
          <p:nvPr/>
        </p:nvSpPr>
        <p:spPr>
          <a:xfrm>
            <a:off x="395640" y="3933000"/>
            <a:ext cx="4104000" cy="2376000"/>
          </a:xfrm>
          <a:prstGeom prst="rect">
            <a:avLst/>
          </a:prstGeom>
          <a:ln w="57240">
            <a:solidFill>
              <a:srgbClr val="ffc000"/>
            </a:solidFill>
            <a:round/>
          </a:ln>
        </p:spPr>
        <p:txBody>
          <a:bodyPr anchor="ctr"/>
          <a:p>
            <a:endParaRPr/>
          </a:p>
          <a:p>
            <a:pPr algn="ctr"/>
            <a:r>
              <a:rPr b="1" lang="pt-BR" sz="2800">
                <a:solidFill>
                  <a:srgbClr val="000000"/>
                </a:solidFill>
                <a:latin typeface="Arial"/>
              </a:rPr>
              <a:t>TRANSFERÊNCIAS DO TESOURO</a:t>
            </a:r>
            <a:endParaRPr/>
          </a:p>
        </p:txBody>
      </p:sp>
      <p:pic>
        <p:nvPicPr>
          <p:cNvPr descr="" id="99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884360" y="6408720"/>
            <a:ext cx="1115280" cy="476280"/>
          </a:xfrm>
          <a:prstGeom prst="rect">
            <a:avLst/>
          </a:prstGeom>
        </p:spPr>
      </p:pic>
    </p:spTree>
  </p:cSld>
  <p:timing>
    <p:tnLst>
      <p:par>
        <p:cTn dur="indefinite" id="183" nodeType="tmRoot" restart="never">
          <p:childTnLst>
            <p:seq>
              <p:cTn dur="indefinite" id="184" nodeType="mainSeq">
                <p:childTnLst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