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6.png" ContentType="image/png"/>
  <Override PartName="/ppt/media/image17.jpeg" ContentType="image/jpeg"/>
  <Override PartName="/ppt/media/image3.jpeg" ContentType="image/jpeg"/>
  <Override PartName="/ppt/media/image2.png" ContentType="image/png"/>
  <Override PartName="/ppt/media/image12.png" ContentType="image/png"/>
  <Override PartName="/ppt/media/image8.png" ContentType="image/png"/>
  <Override PartName="/ppt/media/image5.jpeg" ContentType="image/jpeg"/>
  <Override PartName="/ppt/media/image18.png" ContentType="image/png"/>
  <Override PartName="/ppt/media/image11.jpeg" ContentType="image/jpeg"/>
  <Override PartName="/ppt/media/image4.png" ContentType="image/png"/>
  <Override PartName="/ppt/media/image7.jpeg" ContentType="image/jpeg"/>
  <Override PartName="/ppt/media/image13.jpeg" ContentType="image/jpeg"/>
  <Override PartName="/ppt/media/image14.png" ContentType="image/png"/>
  <Override PartName="/ppt/media/image9.jpeg" ContentType="image/jpeg"/>
  <Override PartName="/ppt/media/image15.jpeg" ContentType="image/jpeg"/>
  <Override PartName="/ppt/media/image1.jpeg" ContentType="image/jpeg"/>
  <Override PartName="/ppt/media/image10.png" ContentType="image/png"/>
  <Override PartName="/ppt/media/image6.png" ContentType="image/pn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>
              <a:lnSpc>
                <a:spcPct val="90000"/>
              </a:lnSpc>
            </a:pPr>
            <a:r>
              <a:rPr lang="pt-BR" sz="24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r>
              <a:rPr lang="pt-BR" sz="1200">
                <a:solidFill>
                  <a:srgbClr val="8b8b8b"/>
                </a:solidFill>
                <a:latin typeface="Calibri"/>
              </a:rPr>
              <a:t>18/11/16</a:t>
            </a:r>
            <a:endParaRPr/>
          </a:p>
        </p:txBody>
      </p:sp>
      <p:sp>
        <p:nvSpPr>
          <p:cNvPr id="2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</p:spPr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fld id="{71810081-F151-41F1-81A1-C1816111B1B1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2.º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3.º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4.º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8.º Nível da estrutura de tópicos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9.º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8.º Nível da estrutura de tópicos</a:t>
            </a:r>
            <a:endParaRPr/>
          </a:p>
          <a:p>
            <a:r>
              <a:rPr lang="pt-BR">
                <a:solidFill>
                  <a:srgbClr val="000000"/>
                </a:solidFill>
                <a:latin typeface="Calibri"/>
              </a:rPr>
              <a:t>9.º Nível da estrutura de tópicosClique para editar o texto mestre</a:t>
            </a:r>
            <a:endParaRPr/>
          </a:p>
          <a:p>
            <a:r>
              <a:rPr lang="pt-BR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r>
              <a:rPr lang="pt-BR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r>
              <a:rPr lang="pt-BR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r>
              <a:rPr lang="pt-BR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r>
              <a:rPr lang="pt-BR" sz="1200">
                <a:solidFill>
                  <a:srgbClr val="8b8b8b"/>
                </a:solidFill>
                <a:latin typeface="Calibri"/>
              </a:rPr>
              <a:t>18/11/16</a:t>
            </a:r>
            <a:endParaRPr/>
          </a:p>
        </p:txBody>
      </p:sp>
      <p:sp>
        <p:nvSpPr>
          <p:cNvPr id="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</p:spPr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fld id="{9141B1F1-8191-41D1-8171-31C1B14141D1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png"/><Relationship Id="rId3" Type="http://schemas.openxmlformats.org/officeDocument/2006/relationships/hyperlink" Target="http://www.planalto.gov.br/ccivil_03/_Ato2015-2018/2016/Lei/L13257.htm#art18" TargetMode="External"/><Relationship Id="rId4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</p:spPr>
      </p:sp>
      <p:sp>
        <p:nvSpPr>
          <p:cNvPr id="11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</p:sp>
      <p:pic>
        <p:nvPicPr>
          <p:cNvPr descr="" id="12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</p:spPr>
      </p:pic>
      <p:pic>
        <p:nvPicPr>
          <p:cNvPr descr="" id="13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013760" y="167400"/>
            <a:ext cx="2039760" cy="1076400"/>
          </a:xfrm>
          <a:prstGeom prst="rect">
            <a:avLst/>
          </a:prstGeom>
        </p:spPr>
      </p:pic>
      <p:sp>
        <p:nvSpPr>
          <p:cNvPr id="14" name="CustomShape 3"/>
          <p:cNvSpPr/>
          <p:nvPr/>
        </p:nvSpPr>
        <p:spPr>
          <a:xfrm>
            <a:off x="519480" y="1835280"/>
            <a:ext cx="10920960" cy="475200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5" name="CustomShape 4"/>
          <p:cNvSpPr/>
          <p:nvPr/>
        </p:nvSpPr>
        <p:spPr>
          <a:xfrm>
            <a:off x="1946520" y="6259320"/>
            <a:ext cx="806688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Comissão Especial de Combate à Intolerância Religiosa</a:t>
            </a:r>
            <a:endParaRPr/>
          </a:p>
        </p:txBody>
      </p:sp>
      <p:sp>
        <p:nvSpPr>
          <p:cNvPr id="16" name="CustomShape 5"/>
          <p:cNvSpPr/>
          <p:nvPr/>
        </p:nvSpPr>
        <p:spPr>
          <a:xfrm>
            <a:off x="1197720" y="2285280"/>
            <a:ext cx="10015200" cy="7981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 sz="3000">
                <a:solidFill>
                  <a:srgbClr val="000000"/>
                </a:solidFill>
                <a:latin typeface="Arial"/>
              </a:rPr>
              <a:t>DIREITO, DEMOCACIA E LIBERDADE RELIGIOSA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</p:spPr>
      </p:sp>
      <p:sp>
        <p:nvSpPr>
          <p:cNvPr id="18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</p:sp>
      <p:pic>
        <p:nvPicPr>
          <p:cNvPr descr="" id="19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8640" y="0"/>
            <a:ext cx="12191760" cy="6857640"/>
          </a:xfrm>
          <a:prstGeom prst="rect">
            <a:avLst/>
          </a:prstGeom>
        </p:spPr>
      </p:pic>
      <p:pic>
        <p:nvPicPr>
          <p:cNvPr descr="" id="20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9462600" y="167400"/>
            <a:ext cx="2590920" cy="1396800"/>
          </a:xfrm>
          <a:prstGeom prst="rect">
            <a:avLst/>
          </a:prstGeom>
        </p:spPr>
      </p:pic>
      <p:sp>
        <p:nvSpPr>
          <p:cNvPr id="21" name="CustomShape 3"/>
          <p:cNvSpPr/>
          <p:nvPr/>
        </p:nvSpPr>
        <p:spPr>
          <a:xfrm>
            <a:off x="231840" y="2198880"/>
            <a:ext cx="8066160" cy="45360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b="1" lang="pt-BR" sz="2000">
                <a:solidFill>
                  <a:srgbClr val="000000"/>
                </a:solidFill>
                <a:latin typeface="Arial"/>
              </a:rPr>
              <a:t>Composição orgânica Diretoria: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22" name="CustomShape 4"/>
          <p:cNvSpPr/>
          <p:nvPr/>
        </p:nvSpPr>
        <p:spPr>
          <a:xfrm>
            <a:off x="0" y="329400"/>
            <a:ext cx="806688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 sz="2200">
                <a:solidFill>
                  <a:srgbClr val="000000"/>
                </a:solidFill>
                <a:latin typeface="Arial"/>
              </a:rPr>
              <a:t>Comissão Especial de Combate à Intolerância Religiosa</a:t>
            </a:r>
            <a:endParaRPr/>
          </a:p>
        </p:txBody>
      </p:sp>
      <p:sp>
        <p:nvSpPr>
          <p:cNvPr id="23" name="CustomShape 5"/>
          <p:cNvSpPr/>
          <p:nvPr/>
        </p:nvSpPr>
        <p:spPr>
          <a:xfrm>
            <a:off x="941040" y="4291920"/>
            <a:ext cx="404172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Maíra Vida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Presidente</a:t>
            </a:r>
            <a:endParaRPr/>
          </a:p>
        </p:txBody>
      </p:sp>
      <p:sp>
        <p:nvSpPr>
          <p:cNvPr id="24" name="CustomShape 6"/>
          <p:cNvSpPr/>
          <p:nvPr/>
        </p:nvSpPr>
        <p:spPr>
          <a:xfrm>
            <a:off x="8001000" y="4863960"/>
            <a:ext cx="4041720" cy="463320"/>
          </a:xfrm>
          <a:prstGeom prst="rect">
            <a:avLst/>
          </a:prstGeom>
        </p:spPr>
      </p:sp>
      <p:sp>
        <p:nvSpPr>
          <p:cNvPr id="25" name="CustomShape 7"/>
          <p:cNvSpPr/>
          <p:nvPr/>
        </p:nvSpPr>
        <p:spPr>
          <a:xfrm>
            <a:off x="941040" y="5947200"/>
            <a:ext cx="404172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Ápio Vinagre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Secretário Adjunto</a:t>
            </a:r>
            <a:endParaRPr/>
          </a:p>
        </p:txBody>
      </p:sp>
      <p:sp>
        <p:nvSpPr>
          <p:cNvPr id="26" name="CustomShape 8"/>
          <p:cNvSpPr/>
          <p:nvPr/>
        </p:nvSpPr>
        <p:spPr>
          <a:xfrm>
            <a:off x="6716160" y="5947200"/>
            <a:ext cx="404172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Júlio Souza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Secretário</a:t>
            </a:r>
            <a:endParaRPr/>
          </a:p>
        </p:txBody>
      </p:sp>
      <p:sp>
        <p:nvSpPr>
          <p:cNvPr id="27" name="CustomShape 9"/>
          <p:cNvSpPr/>
          <p:nvPr/>
        </p:nvSpPr>
        <p:spPr>
          <a:xfrm>
            <a:off x="6716160" y="4248000"/>
            <a:ext cx="404172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Gabriela Ramos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Vice-Presidente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</p:spPr>
      </p:sp>
      <p:sp>
        <p:nvSpPr>
          <p:cNvPr id="2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</p:sp>
      <p:pic>
        <p:nvPicPr>
          <p:cNvPr descr="" id="30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</p:spPr>
      </p:pic>
      <p:pic>
        <p:nvPicPr>
          <p:cNvPr descr="" id="31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013760" y="167400"/>
            <a:ext cx="2039760" cy="1076400"/>
          </a:xfrm>
          <a:prstGeom prst="rect">
            <a:avLst/>
          </a:prstGeom>
        </p:spPr>
      </p:pic>
      <p:sp>
        <p:nvSpPr>
          <p:cNvPr id="32" name="CustomShape 3"/>
          <p:cNvSpPr/>
          <p:nvPr/>
        </p:nvSpPr>
        <p:spPr>
          <a:xfrm>
            <a:off x="519480" y="1835280"/>
            <a:ext cx="10920960" cy="475200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33" name="CustomShape 4"/>
          <p:cNvSpPr/>
          <p:nvPr/>
        </p:nvSpPr>
        <p:spPr>
          <a:xfrm>
            <a:off x="1946520" y="6458040"/>
            <a:ext cx="806688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Comissão Especial de Combate à Intolerância Religiosa</a:t>
            </a:r>
            <a:endParaRPr/>
          </a:p>
        </p:txBody>
      </p:sp>
      <p:sp>
        <p:nvSpPr>
          <p:cNvPr id="34" name="CustomShape 5"/>
          <p:cNvSpPr/>
          <p:nvPr/>
        </p:nvSpPr>
        <p:spPr>
          <a:xfrm>
            <a:off x="849960" y="4491360"/>
            <a:ext cx="10015200" cy="7981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Fabrício Lima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Janaína Muniz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João Morais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Leonardo Viana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Vívian Valle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Theodora Sampaio</a:t>
            </a:r>
            <a:endParaRPr/>
          </a:p>
          <a:p>
            <a:endParaRPr/>
          </a:p>
        </p:txBody>
      </p:sp>
      <p:sp>
        <p:nvSpPr>
          <p:cNvPr id="35" name="CustomShape 6"/>
          <p:cNvSpPr/>
          <p:nvPr/>
        </p:nvSpPr>
        <p:spPr>
          <a:xfrm>
            <a:off x="1184400" y="2316240"/>
            <a:ext cx="245988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 sz="2800">
                <a:solidFill>
                  <a:srgbClr val="000000"/>
                </a:solidFill>
                <a:latin typeface="Arial"/>
              </a:rPr>
              <a:t>Membros: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</p:sp>
      <p:pic>
        <p:nvPicPr>
          <p:cNvPr descr="" id="37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73080"/>
            <a:ext cx="12191760" cy="6857640"/>
          </a:xfrm>
          <a:prstGeom prst="rect">
            <a:avLst/>
          </a:prstGeom>
        </p:spPr>
      </p:pic>
      <p:pic>
        <p:nvPicPr>
          <p:cNvPr descr="" id="38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9462600" y="167400"/>
            <a:ext cx="2590920" cy="1396800"/>
          </a:xfrm>
          <a:prstGeom prst="rect">
            <a:avLst/>
          </a:prstGeom>
        </p:spPr>
      </p:pic>
      <p:sp>
        <p:nvSpPr>
          <p:cNvPr id="39" name="CustomShape 2"/>
          <p:cNvSpPr/>
          <p:nvPr/>
        </p:nvSpPr>
        <p:spPr>
          <a:xfrm>
            <a:off x="742680" y="3202920"/>
            <a:ext cx="10015200" cy="7981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ESTADO</a:t>
            </a:r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(CIVILIZAÇÃO?)</a:t>
            </a:r>
            <a:endParaRPr/>
          </a:p>
          <a:p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ESTADO DEMOCRÁTICO DE DIREITO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LIBERDADE</a:t>
            </a:r>
            <a:endParaRPr/>
          </a:p>
          <a:p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LIBERDADE RELIGIOSA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</p:sp>
      <p:sp>
        <p:nvSpPr>
          <p:cNvPr id="4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</p:sp>
      <p:pic>
        <p:nvPicPr>
          <p:cNvPr descr="" id="42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</p:spPr>
      </p:pic>
      <p:pic>
        <p:nvPicPr>
          <p:cNvPr descr="" id="43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135800" y="167400"/>
            <a:ext cx="1917720" cy="976680"/>
          </a:xfrm>
          <a:prstGeom prst="rect">
            <a:avLst/>
          </a:prstGeom>
        </p:spPr>
      </p:pic>
      <p:sp>
        <p:nvSpPr>
          <p:cNvPr id="44" name="CustomShape 3"/>
          <p:cNvSpPr/>
          <p:nvPr/>
        </p:nvSpPr>
        <p:spPr>
          <a:xfrm>
            <a:off x="0" y="2271960"/>
            <a:ext cx="11478960" cy="4585680"/>
          </a:xfrm>
          <a:prstGeom prst="rect">
            <a:avLst/>
          </a:prstGeom>
        </p:spPr>
      </p:sp>
      <p:sp>
        <p:nvSpPr>
          <p:cNvPr id="45" name="CustomShape 4"/>
          <p:cNvSpPr/>
          <p:nvPr/>
        </p:nvSpPr>
        <p:spPr>
          <a:xfrm>
            <a:off x="2135880" y="4794840"/>
            <a:ext cx="7920000" cy="19198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endParaRPr/>
          </a:p>
          <a:p>
            <a:pPr algn="just"/>
            <a:r>
              <a:rPr b="1" lang="pt-BR" sz="2000">
                <a:solidFill>
                  <a:srgbClr val="000000"/>
                </a:solidFill>
                <a:latin typeface="Arial"/>
              </a:rPr>
              <a:t>VIII - ninguém será privado de direitos por motivo de crença religiosa ou de convicção filosófica ou política, salvo se as invocar para eximir-se de obrigação legal a todos imposta e recusar-se a cumprir prestação alternativa, fixada em lei; [...]</a:t>
            </a:r>
            <a:endParaRPr/>
          </a:p>
        </p:txBody>
      </p:sp>
      <p:sp>
        <p:nvSpPr>
          <p:cNvPr id="46" name="CustomShape 5"/>
          <p:cNvSpPr/>
          <p:nvPr/>
        </p:nvSpPr>
        <p:spPr>
          <a:xfrm>
            <a:off x="411120" y="1665720"/>
            <a:ext cx="11424240" cy="159912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b="1" lang="pt-BR" sz="2000">
                <a:solidFill>
                  <a:srgbClr val="000000"/>
                </a:solidFill>
                <a:latin typeface="Arial"/>
              </a:rPr>
              <a:t>Constituição Federal</a:t>
            </a:r>
            <a:endParaRPr/>
          </a:p>
          <a:p>
            <a:endParaRPr/>
          </a:p>
          <a:p>
            <a:endParaRPr/>
          </a:p>
          <a:p>
            <a:pPr algn="just"/>
            <a:r>
              <a:rPr b="1" lang="pt-BR">
                <a:solidFill>
                  <a:srgbClr val="000000"/>
                </a:solidFill>
                <a:latin typeface="Arial"/>
              </a:rPr>
              <a:t>Art.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  <a:endParaRPr/>
          </a:p>
        </p:txBody>
      </p:sp>
      <p:sp>
        <p:nvSpPr>
          <p:cNvPr id="47" name="CustomShape 6"/>
          <p:cNvSpPr/>
          <p:nvPr/>
        </p:nvSpPr>
        <p:spPr>
          <a:xfrm>
            <a:off x="2135880" y="3962520"/>
            <a:ext cx="7920000" cy="131004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b="1" lang="pt-BR" sz="2000">
                <a:solidFill>
                  <a:srgbClr val="000000"/>
                </a:solidFill>
                <a:latin typeface="Arial"/>
              </a:rPr>
              <a:t>VI - é inviolável a liberdade de consciência e de crença, sendo assegurado o livre exercício dos cultos religiosos e garantida, na forma da lei, a proteção aos locais de culto e a suas liturgias; [...]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</p:spPr>
      </p:sp>
      <p:sp>
        <p:nvSpPr>
          <p:cNvPr id="4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</p:sp>
      <p:pic>
        <p:nvPicPr>
          <p:cNvPr descr="" id="50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</p:spPr>
      </p:pic>
      <p:pic>
        <p:nvPicPr>
          <p:cNvPr descr="" id="51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013760" y="167400"/>
            <a:ext cx="2039760" cy="1076400"/>
          </a:xfrm>
          <a:prstGeom prst="rect">
            <a:avLst/>
          </a:prstGeom>
        </p:spPr>
      </p:pic>
      <p:sp>
        <p:nvSpPr>
          <p:cNvPr id="52" name="CustomShape 3"/>
          <p:cNvSpPr/>
          <p:nvPr/>
        </p:nvSpPr>
        <p:spPr>
          <a:xfrm>
            <a:off x="519480" y="1835280"/>
            <a:ext cx="10920960" cy="475200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1946520" y="6458040"/>
            <a:ext cx="8066880" cy="463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Comissão Especial de Combate à Intolerância Religiosa</a:t>
            </a:r>
            <a:endParaRPr/>
          </a:p>
        </p:txBody>
      </p:sp>
      <p:sp>
        <p:nvSpPr>
          <p:cNvPr id="54" name="CustomShape 5"/>
          <p:cNvSpPr/>
          <p:nvPr/>
        </p:nvSpPr>
        <p:spPr>
          <a:xfrm>
            <a:off x="159480" y="-320760"/>
            <a:ext cx="183600" cy="640440"/>
          </a:xfrm>
          <a:prstGeom prst="rect">
            <a:avLst/>
          </a:prstGeom>
        </p:spPr>
        <p:txBody>
          <a:bodyPr anchor="ctr" wrap="none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</a:rPr>
              <a:t>
</a:t>
            </a:r>
            <a:endParaRPr/>
          </a:p>
        </p:txBody>
      </p:sp>
      <p:sp>
        <p:nvSpPr>
          <p:cNvPr id="55" name="CustomShape 6"/>
          <p:cNvSpPr/>
          <p:nvPr/>
        </p:nvSpPr>
        <p:spPr>
          <a:xfrm>
            <a:off x="809280" y="1555200"/>
            <a:ext cx="10341360" cy="426600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lang="pt-BR" sz="4000">
                <a:solidFill>
                  <a:srgbClr val="000000"/>
                </a:solidFill>
                <a:latin typeface="Arial"/>
              </a:rPr>
              <a:t>   </a:t>
            </a:r>
            <a:r>
              <a:rPr b="1" lang="pt-BR">
                <a:solidFill>
                  <a:srgbClr val="000000"/>
                </a:solidFill>
                <a:latin typeface="Arial"/>
              </a:rPr>
              <a:t>     </a:t>
            </a:r>
            <a:r>
              <a:rPr b="1" lang="pt-BR">
                <a:solidFill>
                  <a:srgbClr val="000000"/>
                </a:solidFill>
                <a:latin typeface="Arial"/>
              </a:rPr>
              <a:t>Art. 3º A criança e o adolescente gozam de todos os direitos fundamentais inerentes à pessoa humana, sem prejuízo da proteção integral de que trata esta Lei, assegurando-se-lhes, por lei ou por outros meios, todas as oportunidades e facilidades, a fim de lhes facultar o desenvolvimento físico, mental, moral, espiritual e social, em condições de liberdade e de dignidade.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 algn="just"/>
            <a:r>
              <a:rPr b="1" lang="pt-BR">
                <a:solidFill>
                  <a:srgbClr val="000000"/>
                </a:solidFill>
                <a:latin typeface="Arial"/>
              </a:rPr>
              <a:t>        </a:t>
            </a:r>
            <a:r>
              <a:rPr b="1" lang="pt-BR">
                <a:solidFill>
                  <a:srgbClr val="000000"/>
                </a:solidFill>
                <a:latin typeface="Arial"/>
              </a:rPr>
              <a:t>Parágrafo único.  Os direitos enunciados nesta Lei aplicam-se a todas as crianças e adolescentes, sem discriminação de nascimento, situação familiar, idade, sexo, raça, etnia ou cor, religião ou crença, deficiência, condição pessoal de desenvolvimento e aprendizagem, condição econômica, ambiente social, região e local de moradia ou outra condição que diferencie as pessoas, as famílias ou a comunidade em que vivem.        </a:t>
            </a:r>
            <a:r>
              <a:rPr b="1" lang="pt-BR">
                <a:solidFill>
                  <a:srgbClr val="000000"/>
                </a:solidFill>
                <a:latin typeface="Arial"/>
                <a:hlinkClick r:id="rId3"/>
              </a:rPr>
              <a:t>(incluído pela Lei nº 13.257, de 2016)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</p:sp>
      <p:sp>
        <p:nvSpPr>
          <p:cNvPr id="5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</p:sp>
      <p:pic>
        <p:nvPicPr>
          <p:cNvPr descr="" id="58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</p:spPr>
      </p:pic>
      <p:pic>
        <p:nvPicPr>
          <p:cNvPr descr="" id="59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9955440" y="167400"/>
            <a:ext cx="2098080" cy="1092240"/>
          </a:xfrm>
          <a:prstGeom prst="rect">
            <a:avLst/>
          </a:prstGeom>
        </p:spPr>
      </p:pic>
      <p:sp>
        <p:nvSpPr>
          <p:cNvPr id="60" name="CustomShape 3"/>
          <p:cNvSpPr/>
          <p:nvPr/>
        </p:nvSpPr>
        <p:spPr>
          <a:xfrm>
            <a:off x="0" y="2271960"/>
            <a:ext cx="11478960" cy="4585680"/>
          </a:xfrm>
          <a:prstGeom prst="rect">
            <a:avLst/>
          </a:prstGeom>
        </p:spPr>
      </p:sp>
      <p:sp>
        <p:nvSpPr>
          <p:cNvPr id="61" name="CustomShape 4"/>
          <p:cNvSpPr/>
          <p:nvPr/>
        </p:nvSpPr>
        <p:spPr>
          <a:xfrm>
            <a:off x="587160" y="2395800"/>
            <a:ext cx="10766160" cy="310680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b="1" lang="pt-BR" sz="2200">
                <a:solidFill>
                  <a:srgbClr val="000000"/>
                </a:solidFill>
                <a:latin typeface="Arial"/>
              </a:rPr>
              <a:t>Constituição Federal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Arial"/>
              </a:rPr>
              <a:t>Art. 215. O Estado garantirá a todos o pleno exercício dos direitos culturais e acesso às fontes da cultura nacional, e apoiará e incentivará a valorização e a difusão das manifestações culturais.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</p:sp>
      <p:pic>
        <p:nvPicPr>
          <p:cNvPr descr="" id="63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</p:spPr>
      </p:pic>
      <p:pic>
        <p:nvPicPr>
          <p:cNvPr descr="" id="64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135800" y="167400"/>
            <a:ext cx="1917720" cy="981720"/>
          </a:xfrm>
          <a:prstGeom prst="rect">
            <a:avLst/>
          </a:prstGeom>
        </p:spPr>
      </p:pic>
      <p:sp>
        <p:nvSpPr>
          <p:cNvPr id="65" name="CustomShape 2"/>
          <p:cNvSpPr/>
          <p:nvPr/>
        </p:nvSpPr>
        <p:spPr>
          <a:xfrm>
            <a:off x="0" y="372600"/>
            <a:ext cx="6864840" cy="776520"/>
          </a:xfrm>
          <a:prstGeom prst="rect">
            <a:avLst/>
          </a:prstGeom>
        </p:spPr>
      </p:sp>
      <p:sp>
        <p:nvSpPr>
          <p:cNvPr id="66" name="CustomShape 3"/>
          <p:cNvSpPr/>
          <p:nvPr/>
        </p:nvSpPr>
        <p:spPr>
          <a:xfrm>
            <a:off x="102960" y="1225800"/>
            <a:ext cx="5448240" cy="9133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LEI Nº 12.288, DE 20 DE JULHO DE 2010.</a:t>
            </a:r>
            <a:endParaRPr/>
          </a:p>
          <a:p>
            <a:endParaRPr/>
          </a:p>
          <a:p>
            <a:pPr algn="ctr"/>
            <a:r>
              <a:rPr b="1" lang="pt-BR">
                <a:solidFill>
                  <a:srgbClr val="000000"/>
                </a:solidFill>
                <a:latin typeface="Arial"/>
              </a:rPr>
              <a:t>ESTATUTO DA IGUALDADE RACIAL</a:t>
            </a:r>
            <a:endParaRPr/>
          </a:p>
        </p:txBody>
      </p:sp>
      <p:sp>
        <p:nvSpPr>
          <p:cNvPr id="67" name="CustomShape 4"/>
          <p:cNvSpPr/>
          <p:nvPr/>
        </p:nvSpPr>
        <p:spPr>
          <a:xfrm>
            <a:off x="84240" y="2454840"/>
            <a:ext cx="11950560" cy="422748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b="1" lang="pt-BR" sz="1600">
                <a:solidFill>
                  <a:srgbClr val="000000"/>
                </a:solidFill>
                <a:latin typeface="Arial"/>
              </a:rPr>
              <a:t>Art. 2</a:t>
            </a:r>
            <a:r>
              <a:rPr b="1" lang="pt-BR" sz="1600" u="sng">
                <a:solidFill>
                  <a:srgbClr val="000000"/>
                </a:solidFill>
                <a:latin typeface="Arial"/>
              </a:rPr>
              <a:t>o</a:t>
            </a:r>
            <a:r>
              <a:rPr b="1" lang="pt-BR" sz="1600">
                <a:solidFill>
                  <a:srgbClr val="000000"/>
                </a:solidFill>
                <a:latin typeface="Arial"/>
              </a:rPr>
              <a:t>  É dever do Estado e da sociedade garantir a igualdade de oportunidades, reconhecendo a todo cidadão brasileiro, independentemente da etnia ou da cor da pele, o direito à participação na comunidade, especialmente nas atividades políticas, econômicas, empresariais, educacionais, culturais e esportivas, defendendo sua dignidade e seus valores religiosos e culturais.</a:t>
            </a:r>
            <a:endParaRPr/>
          </a:p>
          <a:p>
            <a:endParaRPr/>
          </a:p>
          <a:p>
            <a:pPr algn="just"/>
            <a:r>
              <a:rPr b="1" lang="pt-BR" sz="1600">
                <a:solidFill>
                  <a:srgbClr val="000000"/>
                </a:solidFill>
                <a:latin typeface="Arial"/>
              </a:rPr>
              <a:t>[...]</a:t>
            </a:r>
            <a:endParaRPr/>
          </a:p>
          <a:p>
            <a:endParaRPr/>
          </a:p>
          <a:p>
            <a:pPr algn="just"/>
            <a:r>
              <a:rPr b="1" lang="pt-BR" sz="1600">
                <a:solidFill>
                  <a:srgbClr val="000000"/>
                </a:solidFill>
                <a:latin typeface="Arial"/>
              </a:rPr>
              <a:t>Art. 26.  O poder público adotará as medidas necessárias para o combate à intolerância com as religiões de matrizes africanas e à discriminação de seus seguidores, especialmente com o objetivo de:</a:t>
            </a:r>
            <a:endParaRPr/>
          </a:p>
          <a:p>
            <a:endParaRPr/>
          </a:p>
          <a:p>
            <a:pPr algn="just"/>
            <a:r>
              <a:rPr b="1" lang="pt-BR" sz="1600">
                <a:solidFill>
                  <a:srgbClr val="000000"/>
                </a:solidFill>
                <a:latin typeface="Arial"/>
              </a:rPr>
              <a:t>I - coibir a utilização dos meios de comunicação social para a difusão de proposições, imagens ou abordagens que exponham pessoa ou grupo ao ódio ou ao desprezo por motivos fundados na religiosidade de matrizes africanas;</a:t>
            </a:r>
            <a:endParaRPr/>
          </a:p>
          <a:p>
            <a:pPr algn="just"/>
            <a:r>
              <a:rPr b="1" lang="pt-BR" sz="1600">
                <a:solidFill>
                  <a:srgbClr val="000000"/>
                </a:solidFill>
                <a:latin typeface="Arial"/>
              </a:rPr>
              <a:t>II - inventariar, restaurar e proteger os documentos, obras e outros bens de valor artístico e cultural, os monumentos, mananciais, flora e sítios arqueológicos vinculados às religiões de matrizes africanas;</a:t>
            </a:r>
            <a:endParaRPr/>
          </a:p>
          <a:p>
            <a:pPr algn="just"/>
            <a:r>
              <a:rPr b="1" lang="pt-BR" sz="1600">
                <a:solidFill>
                  <a:srgbClr val="000000"/>
                </a:solidFill>
                <a:latin typeface="Arial"/>
              </a:rPr>
              <a:t>III - assegurar a participação proporcional de representantes das religiões de matrizes africanas, ao lado da representação das demais religiões, em comissões, conselhos, órgãos e outras instâncias de deliberação vinculadas ao poder público.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</p:sp>
      <p:pic>
        <p:nvPicPr>
          <p:cNvPr descr="" id="69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</p:spPr>
      </p:pic>
      <p:pic>
        <p:nvPicPr>
          <p:cNvPr descr="" id="70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096920" y="167400"/>
            <a:ext cx="1956600" cy="862560"/>
          </a:xfrm>
          <a:prstGeom prst="rect">
            <a:avLst/>
          </a:prstGeom>
        </p:spPr>
      </p:pic>
      <p:sp>
        <p:nvSpPr>
          <p:cNvPr id="71" name="CustomShape 2"/>
          <p:cNvSpPr/>
          <p:nvPr/>
        </p:nvSpPr>
        <p:spPr>
          <a:xfrm>
            <a:off x="-759960" y="890280"/>
            <a:ext cx="12813480" cy="53856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Arial"/>
              </a:rPr>
              <a:t>Constituição do Estado Da Bahia</a:t>
            </a:r>
            <a:endParaRPr/>
          </a:p>
          <a:p>
            <a:pPr algn="just"/>
            <a:r>
              <a:rPr lang="pt-BR" sz="1600">
                <a:solidFill>
                  <a:srgbClr val="000000"/>
                </a:solidFill>
                <a:latin typeface="Arial"/>
              </a:rPr>
              <a:t>Art. 1º - Esta Lei institui o Estatuto da Igualdade Racial e de Combate à Intolerância Religiosa 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	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do Estado da Bahia, 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	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destinado a garantir à população negra a efetivação da igualdade de 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	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oportunidades, defesa de direitos individuais, coletivos e 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	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difusos e o combate à discriminação 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	</a:t>
            </a:r>
            <a:r>
              <a:rPr lang="pt-BR" sz="1600">
                <a:solidFill>
                  <a:srgbClr val="000000"/>
                </a:solidFill>
                <a:latin typeface="Arial"/>
              </a:rPr>
              <a:t>e demais formas de intolerância racial e religiosa.</a:t>
            </a:r>
            <a:endParaRPr/>
          </a:p>
          <a:p>
            <a:pPr algn="just"/>
            <a:r>
              <a:rPr b="1" lang="pt-BR" sz="1600">
                <a:solidFill>
                  <a:srgbClr val="000000"/>
                </a:solidFill>
                <a:latin typeface="Arial"/>
              </a:rPr>
              <a:t>[...]</a:t>
            </a:r>
            <a:endParaRPr/>
          </a:p>
          <a:p>
            <a:pPr algn="just"/>
            <a:r>
              <a:rPr b="1" lang="pt-BR" sz="1600">
                <a:solidFill>
                  <a:srgbClr val="000000"/>
                </a:solidFill>
                <a:latin typeface="Arial"/>
              </a:rPr>
              <a:t>Art. 275 - É dever do Estado preservar e garantir a </a:t>
            </a:r>
            <a:r>
              <a:rPr b="1" lang="pt-BR" sz="1600" u="sng">
                <a:solidFill>
                  <a:srgbClr val="000000"/>
                </a:solidFill>
                <a:latin typeface="Arial"/>
              </a:rPr>
              <a:t>integridade</a:t>
            </a:r>
            <a:r>
              <a:rPr b="1" lang="pt-BR" sz="1600">
                <a:solidFill>
                  <a:srgbClr val="000000"/>
                </a:solidFill>
                <a:latin typeface="Arial"/>
              </a:rPr>
              <a:t>, a </a:t>
            </a:r>
            <a:r>
              <a:rPr b="1" lang="pt-BR" sz="1600" u="sng">
                <a:solidFill>
                  <a:srgbClr val="000000"/>
                </a:solidFill>
                <a:latin typeface="Arial"/>
              </a:rPr>
              <a:t>respeitabilidade</a:t>
            </a:r>
            <a:r>
              <a:rPr b="1" lang="pt-BR" sz="1600">
                <a:solidFill>
                  <a:srgbClr val="000000"/>
                </a:solidFill>
                <a:latin typeface="Arial"/>
              </a:rPr>
              <a:t> e a </a:t>
            </a:r>
            <a:r>
              <a:rPr b="1" lang="pt-BR" sz="1600">
                <a:solidFill>
                  <a:srgbClr val="000000"/>
                </a:solidFill>
                <a:latin typeface="Arial"/>
              </a:rPr>
              <a:t>	</a:t>
            </a:r>
            <a:r>
              <a:rPr b="1" lang="pt-BR" sz="1600">
                <a:solidFill>
                  <a:srgbClr val="000000"/>
                </a:solidFill>
                <a:latin typeface="Arial"/>
              </a:rPr>
              <a:t>permanência dos </a:t>
            </a:r>
            <a:r>
              <a:rPr b="1" lang="pt-BR" sz="1600" u="sng">
                <a:solidFill>
                  <a:srgbClr val="000000"/>
                </a:solidFill>
                <a:latin typeface="Arial"/>
              </a:rPr>
              <a:t>valores</a:t>
            </a:r>
            <a:r>
              <a:rPr b="1" lang="pt-BR" sz="1600">
                <a:solidFill>
                  <a:srgbClr val="000000"/>
                </a:solidFill>
                <a:latin typeface="Arial"/>
              </a:rPr>
              <a:t> da </a:t>
            </a:r>
            <a:r>
              <a:rPr b="1" lang="pt-BR" sz="1600">
                <a:solidFill>
                  <a:srgbClr val="000000"/>
                </a:solidFill>
                <a:latin typeface="Arial"/>
              </a:rPr>
              <a:t>	</a:t>
            </a:r>
            <a:r>
              <a:rPr b="1" lang="pt-BR" sz="1600">
                <a:solidFill>
                  <a:srgbClr val="000000"/>
                </a:solidFill>
                <a:latin typeface="Arial"/>
              </a:rPr>
              <a:t>religião afro-brasileira e especialmente:</a:t>
            </a:r>
            <a:endParaRPr/>
          </a:p>
          <a:p>
            <a:endParaRPr/>
          </a:p>
          <a:p>
            <a:pPr algn="just"/>
            <a:r>
              <a:rPr lang="pt-BR" sz="1600">
                <a:solidFill>
                  <a:srgbClr val="000000"/>
                </a:solidFill>
                <a:latin typeface="Arial"/>
              </a:rPr>
              <a:t>I - inventariar, restaurar e proteger os documentos, obras e outros bens de valor artístico e cultural, os monumentos, mananciais, flora e sítios arqueológicos vinculados à religião afro-brasileira, cuja identificação caberá aos terreiros e à Federação do Culto Afro-Brasileiro;</a:t>
            </a:r>
            <a:endParaRPr/>
          </a:p>
          <a:p>
            <a:pPr algn="just"/>
            <a:r>
              <a:rPr lang="pt-BR" sz="1600">
                <a:solidFill>
                  <a:srgbClr val="000000"/>
                </a:solidFill>
                <a:latin typeface="Arial"/>
              </a:rPr>
              <a:t>II - proibir aos órgãos encarregados da promoção turística, vinculados ao Estado, a exposição, exploração comercial, veiculação, titulação ou procedimento prejudicial aos símbolos, expressões, músicas, danças, instrumentos, adereços, vestuário e culinária, estritamente vinculados à religião afro-brasileira;</a:t>
            </a:r>
            <a:endParaRPr/>
          </a:p>
          <a:p>
            <a:pPr algn="just"/>
            <a:r>
              <a:rPr lang="pt-BR" sz="1600">
                <a:solidFill>
                  <a:srgbClr val="000000"/>
                </a:solidFill>
                <a:latin typeface="Arial"/>
              </a:rPr>
              <a:t>III - assegurar a participação proporcional de representantes da religião afro-brasileira, ao lado da representação das demais religiões, em comissões, conselhos e órgãos que venham a ser criados, bem como em eventos e promoções de caráter religioso;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